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6"/>
  </p:sldMasterIdLst>
  <p:notesMasterIdLst>
    <p:notesMasterId r:id="rId24"/>
  </p:notesMasterIdLst>
  <p:handoutMasterIdLst>
    <p:handoutMasterId r:id="rId25"/>
  </p:handoutMasterIdLst>
  <p:sldIdLst>
    <p:sldId id="303" r:id="rId7"/>
    <p:sldId id="959" r:id="rId8"/>
    <p:sldId id="961" r:id="rId9"/>
    <p:sldId id="962" r:id="rId10"/>
    <p:sldId id="957" r:id="rId11"/>
    <p:sldId id="946" r:id="rId12"/>
    <p:sldId id="947" r:id="rId13"/>
    <p:sldId id="948" r:id="rId14"/>
    <p:sldId id="949" r:id="rId15"/>
    <p:sldId id="950" r:id="rId16"/>
    <p:sldId id="951" r:id="rId17"/>
    <p:sldId id="952" r:id="rId18"/>
    <p:sldId id="954" r:id="rId19"/>
    <p:sldId id="955" r:id="rId20"/>
    <p:sldId id="956" r:id="rId21"/>
    <p:sldId id="963" r:id="rId22"/>
    <p:sldId id="704" r:id="rId23"/>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5C88D0"/>
    <a:srgbClr val="72AF2F"/>
    <a:srgbClr val="FFFFCC"/>
    <a:srgbClr val="C1E442"/>
    <a:srgbClr val="FFFF99"/>
    <a:srgbClr val="C6D254"/>
    <a:srgbClr val="00000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4881" autoAdjust="0"/>
    <p:restoredTop sz="97457" autoAdjust="0"/>
  </p:normalViewPr>
  <p:slideViewPr>
    <p:cSldViewPr snapToGrid="0">
      <p:cViewPr varScale="1">
        <p:scale>
          <a:sx n="160" d="100"/>
          <a:sy n="160" d="100"/>
        </p:scale>
        <p:origin x="1038" y="13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45" d="100"/>
          <a:sy n="45" d="100"/>
        </p:scale>
        <p:origin x="2768" y="5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notesMaster" Target="notesMasters/notesMaster1.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9/29/2025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9/29/2025</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
        <p:nvSpPr>
          <p:cNvPr id="5" name="标题 4">
            <a:extLst>
              <a:ext uri="{FF2B5EF4-FFF2-40B4-BE49-F238E27FC236}">
                <a16:creationId xmlns:a16="http://schemas.microsoft.com/office/drawing/2014/main" xmlns="" id="{34B34A06-0E77-40D5-8C03-85C7F7B9475E}"/>
              </a:ext>
            </a:extLst>
          </p:cNvPr>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 Id="rId9"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938327" y="6413501"/>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212963" y="6511925"/>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S5-22 </a:t>
            </a:r>
            <a:r>
              <a:rPr lang="en-GB" sz="1100" b="1" spc="300" dirty="0" smtClean="0">
                <a:ea typeface="+mn-ea"/>
                <a:cs typeface="Arial" panose="020B0604020202020204" pitchFamily="34" charset="0"/>
              </a:rPr>
              <a:t>Mapping</a:t>
            </a:r>
            <a:r>
              <a:rPr lang="en-GB" sz="1100" b="1" spc="300" baseline="0" dirty="0" smtClean="0">
                <a:ea typeface="+mn-ea"/>
                <a:cs typeface="Arial" panose="020B0604020202020204" pitchFamily="34" charset="0"/>
              </a:rPr>
              <a:t> with SA1 Charging Requirements</a:t>
            </a:r>
            <a:r>
              <a:rPr lang="en-GB" sz="1100" b="1" spc="300" dirty="0" smtClean="0">
                <a:ea typeface="+mn-ea"/>
                <a:cs typeface="Arial" panose="020B0604020202020204" pitchFamily="34" charset="0"/>
              </a:rPr>
              <a:t>(SA5#163e </a:t>
            </a:r>
            <a:r>
              <a:rPr lang="en-GB" sz="1100" b="1" spc="300" dirty="0">
                <a:ea typeface="+mn-ea"/>
                <a:cs typeface="Arial" panose="020B0604020202020204" pitchFamily="34" charset="0"/>
              </a:rPr>
              <a:t>CH)</a:t>
            </a: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2022</a:t>
            </a:r>
          </a:p>
        </p:txBody>
      </p:sp>
      <p:pic>
        <p:nvPicPr>
          <p:cNvPr id="11" name="Picture 13" descr="green2.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83841" y="2958234"/>
            <a:ext cx="10363200" cy="1470025"/>
          </a:xfrm>
        </p:spPr>
        <p:txBody>
          <a:bodyPr>
            <a:noAutofit/>
          </a:bodyPr>
          <a:lstStyle/>
          <a:p>
            <a:pPr>
              <a:lnSpc>
                <a:spcPct val="150000"/>
              </a:lnSpc>
              <a:defRPr/>
            </a:pPr>
            <a:r>
              <a:rPr lang="en-GB" sz="4800" b="1" i="1" dirty="0">
                <a:effectLst>
                  <a:outerShdw blurRad="38100" dist="38100" dir="2700000" algn="tl">
                    <a:srgbClr val="C0C0C0"/>
                  </a:outerShdw>
                </a:effectLst>
              </a:rPr>
              <a:t>  </a:t>
            </a:r>
            <a:r>
              <a:rPr lang="en-GB" sz="4800" dirty="0"/>
              <a:t/>
            </a:r>
            <a:br>
              <a:rPr lang="en-GB" sz="4800" dirty="0"/>
            </a:br>
            <a:r>
              <a:rPr lang="en-GB" sz="4800" dirty="0"/>
              <a:t/>
            </a:r>
            <a:br>
              <a:rPr lang="en-GB" sz="4800" dirty="0"/>
            </a:br>
            <a:r>
              <a:rPr lang="en-GB" sz="4400" dirty="0" smtClean="0"/>
              <a:t>Mapping with SA1 Charging Requirement</a:t>
            </a:r>
            <a:r>
              <a:rPr lang="en-GB" sz="4400" dirty="0" smtClean="0">
                <a:latin typeface="Arial" pitchFamily="34" charset="0"/>
              </a:rPr>
              <a:t> </a:t>
            </a:r>
            <a:r>
              <a:rPr lang="en-GB" altLang="zh-CN" sz="3200" b="1" dirty="0"/>
              <a:t/>
            </a:r>
            <a:br>
              <a:rPr lang="en-GB" altLang="zh-CN" sz="3200" b="1" dirty="0"/>
            </a:br>
            <a:r>
              <a:rPr lang="en-GB" altLang="zh-CN" sz="3200" b="1" dirty="0"/>
              <a:t> (SA5 </a:t>
            </a:r>
            <a:r>
              <a:rPr lang="en-GB" altLang="zh-CN" sz="3200" b="1" dirty="0" smtClean="0"/>
              <a:t>163# </a:t>
            </a:r>
            <a:r>
              <a:rPr lang="en-GB" altLang="zh-CN" sz="3200" b="1" dirty="0"/>
              <a:t>CH)</a:t>
            </a:r>
            <a:r>
              <a:rPr lang="en-GB" altLang="zh-CN" sz="3200" b="1" i="1" dirty="0"/>
              <a:t/>
            </a:r>
            <a:br>
              <a:rPr lang="en-GB" altLang="zh-CN" sz="3200" b="1" i="1" dirty="0"/>
            </a:br>
            <a:r>
              <a:rPr lang="en-GB" altLang="zh-CN" sz="3200" b="1" dirty="0"/>
              <a:t/>
            </a:r>
            <a:br>
              <a:rPr lang="en-GB" altLang="zh-CN" sz="3200" b="1" dirty="0"/>
            </a:br>
            <a:r>
              <a:rPr lang="en-US" sz="4800" dirty="0">
                <a:effectLst>
                  <a:outerShdw blurRad="38100" dist="38100" dir="2700000" algn="tl">
                    <a:srgbClr val="C0C0C0"/>
                  </a:outerShdw>
                </a:effectLst>
              </a:rPr>
              <a:t/>
            </a: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44467" y="4555010"/>
            <a:ext cx="8534400" cy="1752600"/>
          </a:xfrm>
        </p:spPr>
        <p:txBody>
          <a:bodyPr/>
          <a:lstStyle/>
          <a:p>
            <a:pPr>
              <a:lnSpc>
                <a:spcPct val="80000"/>
              </a:lnSpc>
            </a:pPr>
            <a:endParaRPr lang="en-US" altLang="zh-CN" sz="2400" dirty="0">
              <a:latin typeface="Arial" charset="0"/>
            </a:endParaRPr>
          </a:p>
          <a:p>
            <a:pPr>
              <a:lnSpc>
                <a:spcPct val="80000"/>
              </a:lnSpc>
            </a:pPr>
            <a:r>
              <a:rPr lang="en-US" altLang="zh-CN" sz="2400" dirty="0">
                <a:latin typeface="Arial" charset="0"/>
              </a:rPr>
              <a:t>Chen Shan </a:t>
            </a:r>
            <a:r>
              <a:rPr lang="en-US" altLang="zh-CN" sz="2400" dirty="0" smtClean="0">
                <a:latin typeface="Arial" charset="0"/>
              </a:rPr>
              <a:t> Huawei</a:t>
            </a:r>
            <a:endParaRPr lang="en-GB" sz="2400" dirty="0">
              <a:latin typeface="Arial"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6F9A58A-34DE-4257-B8E0-D5465187E40E}"/>
              </a:ext>
            </a:extLst>
          </p:cNvPr>
          <p:cNvSpPr>
            <a:spLocks noGrp="1"/>
          </p:cNvSpPr>
          <p:nvPr>
            <p:ph type="title"/>
          </p:nvPr>
        </p:nvSpPr>
        <p:spPr>
          <a:xfrm>
            <a:off x="492886" y="0"/>
            <a:ext cx="9477375" cy="1143000"/>
          </a:xfrm>
        </p:spPr>
        <p:txBody>
          <a:bodyPr/>
          <a:lstStyle/>
          <a:p>
            <a:pPr algn="l"/>
            <a:r>
              <a:rPr lang="en-US" altLang="zh-CN" sz="3200" dirty="0"/>
              <a:t>Charging requirements of </a:t>
            </a:r>
            <a:r>
              <a:rPr lang="en-US" altLang="zh-CN" sz="3200" dirty="0" smtClean="0"/>
              <a:t>Providing </a:t>
            </a:r>
            <a:r>
              <a:rPr lang="en-US" altLang="zh-CN" sz="3200" dirty="0"/>
              <a:t>Access to Local </a:t>
            </a:r>
            <a:r>
              <a:rPr lang="en-US" altLang="zh-CN" sz="3200" dirty="0" smtClean="0"/>
              <a:t>Services</a:t>
            </a:r>
            <a:endParaRPr lang="zh-CN" altLang="en-US" sz="3200" dirty="0"/>
          </a:p>
        </p:txBody>
      </p:sp>
      <p:graphicFrame>
        <p:nvGraphicFramePr>
          <p:cNvPr id="7" name="表格 6"/>
          <p:cNvGraphicFramePr>
            <a:graphicFrameLocks noGrp="1"/>
          </p:cNvGraphicFramePr>
          <p:nvPr>
            <p:extLst>
              <p:ext uri="{D42A27DB-BD31-4B8C-83A1-F6EECF244321}">
                <p14:modId xmlns:p14="http://schemas.microsoft.com/office/powerpoint/2010/main" val="1590538512"/>
              </p:ext>
            </p:extLst>
          </p:nvPr>
        </p:nvGraphicFramePr>
        <p:xfrm>
          <a:off x="492886" y="1307212"/>
          <a:ext cx="10701371" cy="2086068"/>
        </p:xfrm>
        <a:graphic>
          <a:graphicData uri="http://schemas.openxmlformats.org/drawingml/2006/table">
            <a:tbl>
              <a:tblPr/>
              <a:tblGrid>
                <a:gridCol w="1878839"/>
                <a:gridCol w="5960811"/>
                <a:gridCol w="1710811"/>
                <a:gridCol w="1150910"/>
              </a:tblGrid>
              <a:tr h="352115">
                <a:tc>
                  <a:txBody>
                    <a:bodyPr/>
                    <a:lstStyle/>
                    <a:p>
                      <a:pPr algn="ctr" fontAlgn="t">
                        <a:spcAft>
                          <a:spcPts val="300"/>
                        </a:spcAft>
                      </a:pPr>
                      <a:endPar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altLang="zh-CN" sz="1050" b="1" i="0" u="none" strike="noStrike"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SA1 Charging Requirements  </a:t>
                      </a:r>
                      <a:endPar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SA5  WID </a:t>
                      </a:r>
                      <a:endPar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Status</a:t>
                      </a:r>
                      <a:r>
                        <a:rPr lang="en-US" sz="1050" b="1" i="0" u="none" strike="noStrike" baseline="0"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 </a:t>
                      </a:r>
                      <a:endPar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r>
              <a:tr h="739015">
                <a:tc>
                  <a:txBody>
                    <a:bodyPr/>
                    <a:lstStyle/>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TS</a:t>
                      </a:r>
                      <a:r>
                        <a:rPr lang="en-US" altLang="zh-CN" sz="1050" b="0" i="0" u="none" strike="noStrike" baseline="0" dirty="0" smtClean="0">
                          <a:solidFill>
                            <a:srgbClr val="000000"/>
                          </a:solidFill>
                          <a:effectLst/>
                          <a:latin typeface="Arial" panose="020B0604020202020204" pitchFamily="34" charset="0"/>
                          <a:ea typeface="等线" panose="02010600030101010101" pitchFamily="2" charset="-122"/>
                        </a:rPr>
                        <a:t> 22.261 </a:t>
                      </a:r>
                    </a:p>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6.41.2.8 Charging</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The 5G system shall be able to collect charging information for the use of localized services at the hosting network and provide the charging records to UEs’ home operators based on localized service agreements and charging policies provided by the service providers of localized services.</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smtClean="0">
                          <a:solidFill>
                            <a:srgbClr val="000000"/>
                          </a:solidFill>
                          <a:effectLst/>
                          <a:latin typeface="Arial" panose="020B0604020202020204" pitchFamily="34" charset="0"/>
                          <a:ea typeface="等线" panose="02010600030101010101" pitchFamily="2" charset="-122"/>
                        </a:rPr>
                        <a:t>Edge Computing supported (???)</a:t>
                      </a: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r h="497469">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r h="497469">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809775660"/>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6F9A58A-34DE-4257-B8E0-D5465187E40E}"/>
              </a:ext>
            </a:extLst>
          </p:cNvPr>
          <p:cNvSpPr>
            <a:spLocks noGrp="1"/>
          </p:cNvSpPr>
          <p:nvPr>
            <p:ph type="title"/>
          </p:nvPr>
        </p:nvSpPr>
        <p:spPr>
          <a:xfrm>
            <a:off x="492886" y="0"/>
            <a:ext cx="9477375" cy="1143000"/>
          </a:xfrm>
        </p:spPr>
        <p:txBody>
          <a:bodyPr/>
          <a:lstStyle/>
          <a:p>
            <a:pPr algn="l"/>
            <a:r>
              <a:rPr lang="en-US" altLang="zh-CN" sz="3200" dirty="0"/>
              <a:t>Charging requirements of </a:t>
            </a:r>
            <a:r>
              <a:rPr lang="en-US" altLang="zh-CN" sz="3200" dirty="0" smtClean="0"/>
              <a:t>Mobile </a:t>
            </a:r>
            <a:r>
              <a:rPr lang="en-US" altLang="zh-CN" sz="3200" dirty="0"/>
              <a:t>base station </a:t>
            </a:r>
            <a:r>
              <a:rPr lang="en-US" altLang="zh-CN" sz="3200" dirty="0" smtClean="0"/>
              <a:t>relays</a:t>
            </a:r>
            <a:endParaRPr lang="zh-CN" altLang="en-US" sz="3200" dirty="0"/>
          </a:p>
        </p:txBody>
      </p:sp>
      <p:graphicFrame>
        <p:nvGraphicFramePr>
          <p:cNvPr id="7" name="表格 6"/>
          <p:cNvGraphicFramePr>
            <a:graphicFrameLocks noGrp="1"/>
          </p:cNvGraphicFramePr>
          <p:nvPr>
            <p:extLst>
              <p:ext uri="{D42A27DB-BD31-4B8C-83A1-F6EECF244321}">
                <p14:modId xmlns:p14="http://schemas.microsoft.com/office/powerpoint/2010/main" val="1090949493"/>
              </p:ext>
            </p:extLst>
          </p:nvPr>
        </p:nvGraphicFramePr>
        <p:xfrm>
          <a:off x="492886" y="1307306"/>
          <a:ext cx="10701371" cy="2057399"/>
        </p:xfrm>
        <a:graphic>
          <a:graphicData uri="http://schemas.openxmlformats.org/drawingml/2006/table">
            <a:tbl>
              <a:tblPr/>
              <a:tblGrid>
                <a:gridCol w="1771683"/>
                <a:gridCol w="6067967"/>
                <a:gridCol w="1710811"/>
                <a:gridCol w="1150910"/>
              </a:tblGrid>
              <a:tr h="323446">
                <a:tc>
                  <a:txBody>
                    <a:bodyPr/>
                    <a:lstStyle/>
                    <a:p>
                      <a:pPr algn="ctr" fontAlgn="t">
                        <a:spcAft>
                          <a:spcPts val="300"/>
                        </a:spcAft>
                      </a:pPr>
                      <a:endPar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altLang="zh-CN" sz="1050" b="1" i="0" u="none" strike="noStrike"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SA1 Charging Requirements  </a:t>
                      </a:r>
                      <a:endPar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SA5  WID </a:t>
                      </a:r>
                      <a:endPar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Status</a:t>
                      </a:r>
                      <a:r>
                        <a:rPr lang="en-US" sz="1050" b="1" i="0" u="none" strike="noStrike" baseline="0"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 </a:t>
                      </a:r>
                      <a:endPar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r>
              <a:tr h="739015">
                <a:tc>
                  <a:txBody>
                    <a:bodyPr/>
                    <a:lstStyle/>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TS</a:t>
                      </a:r>
                      <a:r>
                        <a:rPr lang="en-US" altLang="zh-CN" sz="1050" b="0" i="0" u="none" strike="noStrike" baseline="0" dirty="0" smtClean="0">
                          <a:solidFill>
                            <a:srgbClr val="000000"/>
                          </a:solidFill>
                          <a:effectLst/>
                          <a:latin typeface="Arial" panose="020B0604020202020204" pitchFamily="34" charset="0"/>
                          <a:ea typeface="等线" panose="02010600030101010101" pitchFamily="2" charset="-122"/>
                        </a:rPr>
                        <a:t> 22.261</a:t>
                      </a:r>
                      <a:endParaRPr lang="en-US" altLang="zh-CN" sz="1050" b="0" i="0" u="none" strike="noStrike" dirty="0" smtClean="0">
                        <a:solidFill>
                          <a:srgbClr val="000000"/>
                        </a:solidFill>
                        <a:effectLst/>
                        <a:latin typeface="Arial" panose="020B0604020202020204" pitchFamily="34" charset="0"/>
                        <a:ea typeface="等线" panose="02010600030101010101" pitchFamily="2" charset="-122"/>
                      </a:endParaRPr>
                    </a:p>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6.42.2 Requirements</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The 5G system shall be able to identify and differentiate UEs’ traffic carried via a mobile base station relay and collect charging information, including specific relay information (e.g. geographic location served by the relay).</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r h="497469">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r h="497469">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381569537"/>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6F9A58A-34DE-4257-B8E0-D5465187E40E}"/>
              </a:ext>
            </a:extLst>
          </p:cNvPr>
          <p:cNvSpPr>
            <a:spLocks noGrp="1"/>
          </p:cNvSpPr>
          <p:nvPr>
            <p:ph type="title"/>
          </p:nvPr>
        </p:nvSpPr>
        <p:spPr>
          <a:xfrm>
            <a:off x="492886" y="0"/>
            <a:ext cx="9477375" cy="1143000"/>
          </a:xfrm>
        </p:spPr>
        <p:txBody>
          <a:bodyPr/>
          <a:lstStyle/>
          <a:p>
            <a:pPr algn="l"/>
            <a:r>
              <a:rPr lang="en-US" altLang="zh-CN" sz="3200" dirty="0"/>
              <a:t>Charging requirements of </a:t>
            </a:r>
            <a:r>
              <a:rPr lang="en-US" altLang="zh-CN" sz="3200" dirty="0" smtClean="0"/>
              <a:t>5G </a:t>
            </a:r>
            <a:r>
              <a:rPr lang="en-US" altLang="zh-CN" sz="3200" dirty="0"/>
              <a:t>wireless sensing </a:t>
            </a:r>
            <a:r>
              <a:rPr lang="en-US" altLang="zh-CN" sz="3200" dirty="0" smtClean="0"/>
              <a:t>service</a:t>
            </a:r>
            <a:endParaRPr lang="zh-CN" altLang="en-US" sz="3200" dirty="0"/>
          </a:p>
        </p:txBody>
      </p:sp>
      <p:graphicFrame>
        <p:nvGraphicFramePr>
          <p:cNvPr id="7" name="表格 6"/>
          <p:cNvGraphicFramePr>
            <a:graphicFrameLocks noGrp="1"/>
          </p:cNvGraphicFramePr>
          <p:nvPr>
            <p:extLst>
              <p:ext uri="{D42A27DB-BD31-4B8C-83A1-F6EECF244321}">
                <p14:modId xmlns:p14="http://schemas.microsoft.com/office/powerpoint/2010/main" val="1011744439"/>
              </p:ext>
            </p:extLst>
          </p:nvPr>
        </p:nvGraphicFramePr>
        <p:xfrm>
          <a:off x="492886" y="1292925"/>
          <a:ext cx="10701371" cy="2086068"/>
        </p:xfrm>
        <a:graphic>
          <a:graphicData uri="http://schemas.openxmlformats.org/drawingml/2006/table">
            <a:tbl>
              <a:tblPr/>
              <a:tblGrid>
                <a:gridCol w="1700245"/>
                <a:gridCol w="6139405"/>
                <a:gridCol w="1710811"/>
                <a:gridCol w="1150910"/>
              </a:tblGrid>
              <a:tr h="352115">
                <a:tc>
                  <a:txBody>
                    <a:bodyPr/>
                    <a:lstStyle/>
                    <a:p>
                      <a:pPr algn="ctr" fontAlgn="t">
                        <a:spcAft>
                          <a:spcPts val="300"/>
                        </a:spcAft>
                      </a:pPr>
                      <a:endPar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altLang="zh-CN" sz="1050" b="1" i="0" u="none" strike="noStrike"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SA1 Charging Requirements  </a:t>
                      </a:r>
                      <a:endPar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SA5  WID </a:t>
                      </a:r>
                      <a:endPar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Status</a:t>
                      </a:r>
                      <a:r>
                        <a:rPr lang="en-US" sz="1050" b="1" i="0" u="none" strike="noStrike" baseline="0"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 </a:t>
                      </a:r>
                      <a:endPar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r>
              <a:tr h="739015">
                <a:tc>
                  <a:txBody>
                    <a:bodyPr/>
                    <a:lstStyle/>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TS</a:t>
                      </a:r>
                      <a:r>
                        <a:rPr lang="en-US" altLang="zh-CN" sz="1050" b="0" i="0" u="none" strike="noStrike" baseline="0" dirty="0" smtClean="0">
                          <a:solidFill>
                            <a:srgbClr val="000000"/>
                          </a:solidFill>
                          <a:effectLst/>
                          <a:latin typeface="Arial" panose="020B0604020202020204" pitchFamily="34" charset="0"/>
                          <a:ea typeface="等线" panose="02010600030101010101" pitchFamily="2" charset="-122"/>
                        </a:rPr>
                        <a:t> 22.137  </a:t>
                      </a:r>
                    </a:p>
                    <a:p>
                      <a:pPr algn="l" fontAlgn="t">
                        <a:spcAft>
                          <a:spcPts val="300"/>
                        </a:spcAft>
                      </a:pPr>
                      <a:r>
                        <a:rPr lang="en-US" altLang="zh-CN" sz="1050" b="0" i="0" u="none" strike="noStrike" baseline="0" dirty="0" smtClean="0">
                          <a:solidFill>
                            <a:srgbClr val="000000"/>
                          </a:solidFill>
                          <a:effectLst/>
                          <a:latin typeface="Arial" panose="020B0604020202020204" pitchFamily="34" charset="0"/>
                          <a:ea typeface="等线" panose="02010600030101010101" pitchFamily="2" charset="-122"/>
                        </a:rPr>
                        <a:t>5.2.5   Charging</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The 5G system shall be able to support charging for the 5G wireless sensing service (e.g., considering sensing KPIs, duration).</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r h="497469">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r h="497469">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205576820"/>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6F9A58A-34DE-4257-B8E0-D5465187E40E}"/>
              </a:ext>
            </a:extLst>
          </p:cNvPr>
          <p:cNvSpPr>
            <a:spLocks noGrp="1"/>
          </p:cNvSpPr>
          <p:nvPr>
            <p:ph type="title"/>
          </p:nvPr>
        </p:nvSpPr>
        <p:spPr>
          <a:xfrm>
            <a:off x="507174" y="0"/>
            <a:ext cx="9477375" cy="1143000"/>
          </a:xfrm>
        </p:spPr>
        <p:txBody>
          <a:bodyPr/>
          <a:lstStyle/>
          <a:p>
            <a:pPr algn="l"/>
            <a:r>
              <a:rPr lang="en-US" altLang="zh-CN" sz="3200" dirty="0"/>
              <a:t>Charging requirements of </a:t>
            </a:r>
            <a:r>
              <a:rPr lang="en-US" altLang="zh-CN" sz="3200" dirty="0" smtClean="0"/>
              <a:t>Ambient </a:t>
            </a:r>
            <a:r>
              <a:rPr lang="en-US" altLang="zh-CN" sz="3200" dirty="0"/>
              <a:t>power-enabled </a:t>
            </a:r>
            <a:r>
              <a:rPr lang="en-US" altLang="zh-CN" sz="3200" dirty="0" err="1" smtClean="0"/>
              <a:t>IoT</a:t>
            </a:r>
            <a:endParaRPr lang="zh-CN" altLang="en-US" sz="3200" dirty="0"/>
          </a:p>
        </p:txBody>
      </p:sp>
      <p:graphicFrame>
        <p:nvGraphicFramePr>
          <p:cNvPr id="7" name="表格 6"/>
          <p:cNvGraphicFramePr>
            <a:graphicFrameLocks noGrp="1"/>
          </p:cNvGraphicFramePr>
          <p:nvPr>
            <p:extLst>
              <p:ext uri="{D42A27DB-BD31-4B8C-83A1-F6EECF244321}">
                <p14:modId xmlns:p14="http://schemas.microsoft.com/office/powerpoint/2010/main" val="1166847744"/>
              </p:ext>
            </p:extLst>
          </p:nvPr>
        </p:nvGraphicFramePr>
        <p:xfrm>
          <a:off x="507174" y="1285781"/>
          <a:ext cx="10701371" cy="2895039"/>
        </p:xfrm>
        <a:graphic>
          <a:graphicData uri="http://schemas.openxmlformats.org/drawingml/2006/table">
            <a:tbl>
              <a:tblPr/>
              <a:tblGrid>
                <a:gridCol w="1800258"/>
                <a:gridCol w="6039392"/>
                <a:gridCol w="1710811"/>
                <a:gridCol w="1150910"/>
              </a:tblGrid>
              <a:tr h="352115">
                <a:tc>
                  <a:txBody>
                    <a:bodyPr/>
                    <a:lstStyle/>
                    <a:p>
                      <a:pPr algn="ctr" fontAlgn="t">
                        <a:spcAft>
                          <a:spcPts val="300"/>
                        </a:spcAft>
                      </a:pPr>
                      <a:endPar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altLang="zh-CN" sz="1050" b="1" i="0" u="none" strike="noStrike"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SA1 Charging Requirements  </a:t>
                      </a:r>
                      <a:endPar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SA5  WID </a:t>
                      </a:r>
                      <a:endPar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Status</a:t>
                      </a:r>
                      <a:r>
                        <a:rPr lang="en-US" sz="1050" b="1" i="0" u="none" strike="noStrike" baseline="0"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 </a:t>
                      </a:r>
                      <a:endPar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r>
              <a:tr h="739015">
                <a:tc>
                  <a:txBody>
                    <a:bodyPr/>
                    <a:lstStyle/>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TS</a:t>
                      </a:r>
                      <a:r>
                        <a:rPr lang="en-US" altLang="zh-CN" sz="1050" b="0" i="0" u="none" strike="noStrike" baseline="0" dirty="0" smtClean="0">
                          <a:solidFill>
                            <a:srgbClr val="000000"/>
                          </a:solidFill>
                          <a:effectLst/>
                          <a:latin typeface="Arial" panose="020B0604020202020204" pitchFamily="34" charset="0"/>
                          <a:ea typeface="等线" panose="02010600030101010101" pitchFamily="2" charset="-122"/>
                        </a:rPr>
                        <a:t> 22.369  </a:t>
                      </a:r>
                    </a:p>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5.2.5</a:t>
                      </a:r>
                      <a:r>
                        <a:rPr lang="en-US" altLang="zh-CN" sz="1050" b="0" i="0" u="none" strike="noStrike" baseline="0" dirty="0" smtClean="0">
                          <a:solidFill>
                            <a:srgbClr val="000000"/>
                          </a:solidFill>
                          <a:effectLst/>
                          <a:latin typeface="Arial" panose="020B0604020202020204" pitchFamily="34" charset="0"/>
                          <a:ea typeface="等线" panose="02010600030101010101" pitchFamily="2" charset="-122"/>
                        </a:rPr>
                        <a:t> </a:t>
                      </a: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Charging</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The 5G system shall be able to collect charging information in a suitable way for using Ambient </a:t>
                      </a:r>
                      <a:r>
                        <a:rPr lang="en-US" altLang="zh-CN" sz="1050" b="0" i="0" u="none" strike="noStrike" dirty="0" err="1" smtClean="0">
                          <a:solidFill>
                            <a:srgbClr val="000000"/>
                          </a:solidFill>
                          <a:effectLst/>
                          <a:latin typeface="Arial" panose="020B0604020202020204" pitchFamily="34" charset="0"/>
                          <a:ea typeface="等线" panose="02010600030101010101" pitchFamily="2" charset="-122"/>
                        </a:rPr>
                        <a:t>IoT</a:t>
                      </a: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 services on per Ambient </a:t>
                      </a:r>
                      <a:r>
                        <a:rPr lang="en-US" altLang="zh-CN" sz="1050" b="0" i="0" u="none" strike="noStrike" dirty="0" err="1" smtClean="0">
                          <a:solidFill>
                            <a:srgbClr val="000000"/>
                          </a:solidFill>
                          <a:effectLst/>
                          <a:latin typeface="Arial" panose="020B0604020202020204" pitchFamily="34" charset="0"/>
                          <a:ea typeface="等线" panose="02010600030101010101" pitchFamily="2" charset="-122"/>
                        </a:rPr>
                        <a:t>IoT</a:t>
                      </a: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 device basis or a group of Ambient </a:t>
                      </a:r>
                      <a:r>
                        <a:rPr lang="en-US" altLang="zh-CN" sz="1050" b="0" i="0" u="none" strike="noStrike" dirty="0" err="1" smtClean="0">
                          <a:solidFill>
                            <a:srgbClr val="000000"/>
                          </a:solidFill>
                          <a:effectLst/>
                          <a:latin typeface="Arial" panose="020B0604020202020204" pitchFamily="34" charset="0"/>
                          <a:ea typeface="等线" panose="02010600030101010101" pitchFamily="2" charset="-122"/>
                        </a:rPr>
                        <a:t>IoT</a:t>
                      </a: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 devices (e.g., total number of communications per charging period).</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r h="497469">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err="1" smtClean="0">
                          <a:solidFill>
                            <a:srgbClr val="000000"/>
                          </a:solidFill>
                          <a:effectLst/>
                          <a:latin typeface="Arial" panose="020B0604020202020204" pitchFamily="34" charset="0"/>
                          <a:ea typeface="等线" panose="02010600030101010101" pitchFamily="2" charset="-122"/>
                        </a:rPr>
                        <a:t>AmbientIoT</a:t>
                      </a:r>
                      <a:r>
                        <a:rPr lang="en-US" sz="1050" b="0" i="0" u="none" strike="noStrike" dirty="0" smtClean="0">
                          <a:solidFill>
                            <a:srgbClr val="000000"/>
                          </a:solidFill>
                          <a:effectLst/>
                          <a:latin typeface="Arial" panose="020B0604020202020204" pitchFamily="34" charset="0"/>
                          <a:ea typeface="等线" panose="02010600030101010101" pitchFamily="2" charset="-122"/>
                        </a:rPr>
                        <a:t>-CH</a:t>
                      </a:r>
                    </a:p>
                    <a:p>
                      <a:pPr algn="l" fontAlgn="t">
                        <a:spcAft>
                          <a:spcPts val="300"/>
                        </a:spcAft>
                      </a:pPr>
                      <a:r>
                        <a:rPr lang="en-US" sz="1050" b="0" i="0" u="none" strike="noStrike" dirty="0" smtClean="0">
                          <a:solidFill>
                            <a:srgbClr val="000000"/>
                          </a:solidFill>
                          <a:effectLst/>
                          <a:latin typeface="Arial" panose="020B0604020202020204" pitchFamily="34" charset="0"/>
                          <a:ea typeface="等线" panose="02010600030101010101" pitchFamily="2" charset="-122"/>
                        </a:rPr>
                        <a:t>Charging for Ambient power-enabled Internet of Things</a:t>
                      </a:r>
                    </a:p>
                    <a:p>
                      <a:pPr algn="l" fontAlgn="t">
                        <a:spcAft>
                          <a:spcPts val="300"/>
                        </a:spcAft>
                      </a:pPr>
                      <a:r>
                        <a:rPr lang="en-US" sz="1050" b="0" i="0" u="none" strike="noStrike" dirty="0" smtClean="0">
                          <a:solidFill>
                            <a:srgbClr val="FF0000"/>
                          </a:solidFill>
                          <a:effectLst/>
                          <a:latin typeface="Arial" panose="020B0604020202020204" pitchFamily="34" charset="0"/>
                          <a:ea typeface="等线" panose="02010600030101010101" pitchFamily="2" charset="-122"/>
                        </a:rPr>
                        <a:t>(</a:t>
                      </a:r>
                      <a:r>
                        <a:rPr lang="en-US" sz="1050" b="0" i="0" u="none" strike="noStrike" dirty="0" err="1" smtClean="0">
                          <a:solidFill>
                            <a:srgbClr val="FF0000"/>
                          </a:solidFill>
                          <a:effectLst/>
                          <a:latin typeface="Arial" panose="020B0604020202020204" pitchFamily="34" charset="0"/>
                          <a:ea typeface="等线" panose="02010600030101010101" pitchFamily="2" charset="-122"/>
                        </a:rPr>
                        <a:t>AIoT</a:t>
                      </a:r>
                      <a:r>
                        <a:rPr lang="en-US" sz="1050" b="0" i="0" u="none" strike="noStrike" baseline="0" dirty="0" smtClean="0">
                          <a:solidFill>
                            <a:srgbClr val="FF0000"/>
                          </a:solidFill>
                          <a:effectLst/>
                          <a:latin typeface="Arial" panose="020B0604020202020204" pitchFamily="34" charset="0"/>
                          <a:ea typeface="等线" panose="02010600030101010101" pitchFamily="2" charset="-122"/>
                        </a:rPr>
                        <a:t> Charging via NEF for the API invocation</a:t>
                      </a:r>
                      <a:r>
                        <a:rPr lang="en-US" sz="1050" b="0" i="0" u="none" strike="noStrike" dirty="0" smtClean="0">
                          <a:solidFill>
                            <a:srgbClr val="FF0000"/>
                          </a:solidFill>
                          <a:effectLst/>
                          <a:latin typeface="Arial" panose="020B0604020202020204" pitchFamily="34" charset="0"/>
                          <a:ea typeface="等线" panose="02010600030101010101" pitchFamily="2" charset="-122"/>
                        </a:rPr>
                        <a:t>)</a:t>
                      </a:r>
                    </a:p>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smtClean="0">
                          <a:solidFill>
                            <a:srgbClr val="000000"/>
                          </a:solidFill>
                          <a:effectLst/>
                          <a:latin typeface="Arial" panose="020B0604020202020204" pitchFamily="34" charset="0"/>
                          <a:ea typeface="等线" panose="02010600030101010101" pitchFamily="2" charset="-122"/>
                        </a:rPr>
                        <a:t>R19</a:t>
                      </a:r>
                      <a:r>
                        <a:rPr lang="en-US" sz="1050" b="0" i="0" u="none" strike="noStrike" baseline="0" dirty="0" smtClean="0">
                          <a:solidFill>
                            <a:srgbClr val="000000"/>
                          </a:solidFill>
                          <a:effectLst/>
                          <a:latin typeface="Arial" panose="020B0604020202020204" pitchFamily="34" charset="0"/>
                          <a:ea typeface="等线" panose="02010600030101010101" pitchFamily="2" charset="-122"/>
                        </a:rPr>
                        <a:t> Completed</a:t>
                      </a: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r h="497469">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50029820"/>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6F9A58A-34DE-4257-B8E0-D5465187E40E}"/>
              </a:ext>
            </a:extLst>
          </p:cNvPr>
          <p:cNvSpPr>
            <a:spLocks noGrp="1"/>
          </p:cNvSpPr>
          <p:nvPr>
            <p:ph type="title"/>
          </p:nvPr>
        </p:nvSpPr>
        <p:spPr>
          <a:xfrm>
            <a:off x="428592" y="0"/>
            <a:ext cx="9477375" cy="1143000"/>
          </a:xfrm>
        </p:spPr>
        <p:txBody>
          <a:bodyPr/>
          <a:lstStyle/>
          <a:p>
            <a:pPr algn="l"/>
            <a:r>
              <a:rPr lang="en-US" altLang="zh-CN" sz="3200" dirty="0"/>
              <a:t>Charging requirements of </a:t>
            </a:r>
            <a:r>
              <a:rPr lang="en-US" altLang="zh-CN" sz="3200" dirty="0" smtClean="0"/>
              <a:t>Mobile </a:t>
            </a:r>
            <a:r>
              <a:rPr lang="en-US" altLang="zh-CN" sz="3200" dirty="0" err="1"/>
              <a:t>Metaverse</a:t>
            </a:r>
            <a:r>
              <a:rPr lang="en-US" altLang="zh-CN" sz="3200" dirty="0"/>
              <a:t> </a:t>
            </a:r>
            <a:r>
              <a:rPr lang="en-US" altLang="zh-CN" sz="3200" dirty="0" smtClean="0"/>
              <a:t>Services</a:t>
            </a:r>
            <a:endParaRPr lang="zh-CN" altLang="en-US" sz="3200" dirty="0"/>
          </a:p>
        </p:txBody>
      </p:sp>
      <p:graphicFrame>
        <p:nvGraphicFramePr>
          <p:cNvPr id="7" name="表格 6"/>
          <p:cNvGraphicFramePr>
            <a:graphicFrameLocks noGrp="1"/>
          </p:cNvGraphicFramePr>
          <p:nvPr>
            <p:extLst>
              <p:ext uri="{D42A27DB-BD31-4B8C-83A1-F6EECF244321}">
                <p14:modId xmlns:p14="http://schemas.microsoft.com/office/powerpoint/2010/main" val="2499204236"/>
              </p:ext>
            </p:extLst>
          </p:nvPr>
        </p:nvGraphicFramePr>
        <p:xfrm>
          <a:off x="542892" y="1264350"/>
          <a:ext cx="10701372" cy="5076815"/>
        </p:xfrm>
        <a:graphic>
          <a:graphicData uri="http://schemas.openxmlformats.org/drawingml/2006/table">
            <a:tbl>
              <a:tblPr/>
              <a:tblGrid>
                <a:gridCol w="2357471"/>
                <a:gridCol w="5993607"/>
                <a:gridCol w="1199384"/>
                <a:gridCol w="1150910"/>
              </a:tblGrid>
              <a:tr h="352115">
                <a:tc>
                  <a:txBody>
                    <a:bodyPr/>
                    <a:lstStyle/>
                    <a:p>
                      <a:pPr algn="ctr" fontAlgn="t">
                        <a:spcAft>
                          <a:spcPts val="300"/>
                        </a:spcAft>
                      </a:pPr>
                      <a:endPar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altLang="zh-CN" sz="1050" b="1" i="0" u="none" strike="noStrike"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SA1 Charging Requirements  </a:t>
                      </a:r>
                      <a:endPar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SA5  WID </a:t>
                      </a:r>
                      <a:endPar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Status</a:t>
                      </a:r>
                      <a:r>
                        <a:rPr lang="en-US" sz="1050" b="1" i="0" u="none" strike="noStrike" baseline="0"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 </a:t>
                      </a:r>
                      <a:endPar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r>
              <a:tr h="855273">
                <a:tc>
                  <a:txBody>
                    <a:bodyPr/>
                    <a:lstStyle/>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TS</a:t>
                      </a:r>
                      <a:r>
                        <a:rPr lang="en-US" altLang="zh-CN" sz="1050" b="0" i="0" u="none" strike="noStrike" baseline="0" dirty="0" smtClean="0">
                          <a:solidFill>
                            <a:srgbClr val="000000"/>
                          </a:solidFill>
                          <a:effectLst/>
                          <a:latin typeface="Arial" panose="020B0604020202020204" pitchFamily="34" charset="0"/>
                          <a:ea typeface="等线" panose="02010600030101010101" pitchFamily="2" charset="-122"/>
                        </a:rPr>
                        <a:t> 22.156 </a:t>
                      </a:r>
                    </a:p>
                    <a:p>
                      <a:pPr marL="0" marR="0" lvl="0" indent="0" algn="l" defTabSz="1219170" rtl="0" eaLnBrk="1" fontAlgn="t" latinLnBrk="0" hangingPunct="1">
                        <a:lnSpc>
                          <a:spcPct val="100000"/>
                        </a:lnSpc>
                        <a:spcBef>
                          <a:spcPts val="0"/>
                        </a:spcBef>
                        <a:spcAft>
                          <a:spcPts val="300"/>
                        </a:spcAft>
                        <a:buClrTx/>
                        <a:buSzTx/>
                        <a:buFontTx/>
                        <a:buNone/>
                        <a:tabLst/>
                        <a:defRPr/>
                      </a:pPr>
                      <a:r>
                        <a:rPr lang="en-GB" altLang="zh-CN" sz="1050" b="0" i="0" u="none" strike="noStrike" kern="1200" baseline="0" dirty="0" smtClean="0">
                          <a:solidFill>
                            <a:srgbClr val="000000"/>
                          </a:solidFill>
                          <a:effectLst/>
                          <a:latin typeface="Arial" panose="020B0604020202020204" pitchFamily="34" charset="0"/>
                          <a:ea typeface="等线" panose="02010600030101010101" pitchFamily="2" charset="-122"/>
                          <a:cs typeface="+mn-cs"/>
                        </a:rPr>
                        <a:t>8.2.1 Localized mobile </a:t>
                      </a:r>
                      <a:r>
                        <a:rPr lang="en-GB" altLang="zh-CN" sz="1050" b="0" i="0" u="none" strike="noStrike" kern="1200" baseline="0" dirty="0" err="1" smtClean="0">
                          <a:solidFill>
                            <a:srgbClr val="000000"/>
                          </a:solidFill>
                          <a:effectLst/>
                          <a:latin typeface="Arial" panose="020B0604020202020204" pitchFamily="34" charset="0"/>
                          <a:ea typeface="等线" panose="02010600030101010101" pitchFamily="2" charset="-122"/>
                          <a:cs typeface="+mn-cs"/>
                        </a:rPr>
                        <a:t>metaverse</a:t>
                      </a:r>
                      <a:r>
                        <a:rPr lang="en-GB" altLang="zh-CN" sz="1050" b="0" i="0" u="none" strike="noStrike" kern="1200" baseline="0" dirty="0" smtClean="0">
                          <a:solidFill>
                            <a:srgbClr val="000000"/>
                          </a:solidFill>
                          <a:effectLst/>
                          <a:latin typeface="Arial" panose="020B0604020202020204" pitchFamily="34" charset="0"/>
                          <a:ea typeface="等线" panose="02010600030101010101" pitchFamily="2" charset="-122"/>
                          <a:cs typeface="+mn-cs"/>
                        </a:rPr>
                        <a:t> service</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[R-8.2.1-001] The 5G system shall be able to collect charging information for the actions related to spatial anchors, where a third party creates, deletes, or modifies a spatial anchor or associated service information. </a:t>
                      </a:r>
                    </a:p>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NOTE:</a:t>
                      </a:r>
                      <a:r>
                        <a:rPr lang="en-US" altLang="zh-CN" sz="1050" b="0" i="0" u="none" strike="noStrike" baseline="0" dirty="0" smtClean="0">
                          <a:solidFill>
                            <a:srgbClr val="000000"/>
                          </a:solidFill>
                          <a:effectLst/>
                          <a:latin typeface="Arial" panose="020B0604020202020204" pitchFamily="34" charset="0"/>
                          <a:ea typeface="等线" panose="02010600030101010101" pitchFamily="2" charset="-122"/>
                        </a:rPr>
                        <a:t>  </a:t>
                      </a: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It is assumed that exposure of network anchors and associated service information can be a service provided by a network operator to third parties.</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r h="373784">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[R-8.2.1-002] The 5G system shall support the collection of charging information associated with the exposure of a spatial map or derived localization information to authorized third parties.</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r h="269222">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[R-8.2.1-003] The 5G system shall support the collection of charging information associated with the production or modification of a spatial map on behalf of an authorized third party.</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r h="303920">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l" defTabSz="1219170" rtl="0" eaLnBrk="1" fontAlgn="t" latinLnBrk="0" hangingPunct="1">
                        <a:spcAft>
                          <a:spcPts val="300"/>
                        </a:spcAft>
                      </a:pPr>
                      <a:r>
                        <a:rPr lang="en-US" altLang="zh-CN" sz="1050" b="0" i="0" u="none" strike="noStrike" kern="1200" dirty="0" smtClean="0">
                          <a:solidFill>
                            <a:srgbClr val="000000"/>
                          </a:solidFill>
                          <a:effectLst/>
                          <a:latin typeface="Arial" panose="020B0604020202020204" pitchFamily="34" charset="0"/>
                          <a:ea typeface="等线" panose="02010600030101010101" pitchFamily="2" charset="-122"/>
                          <a:cs typeface="+mn-cs"/>
                        </a:rPr>
                        <a:t>[R-8.2.1-004] </a:t>
                      </a:r>
                      <a:r>
                        <a:rPr lang="en-GB" altLang="zh-CN" sz="1050" b="0" i="0" u="none" strike="noStrike" kern="1200" dirty="0" smtClean="0">
                          <a:solidFill>
                            <a:srgbClr val="000000"/>
                          </a:solidFill>
                          <a:effectLst/>
                          <a:latin typeface="Arial" panose="020B0604020202020204" pitchFamily="34" charset="0"/>
                          <a:ea typeface="等线" panose="02010600030101010101" pitchFamily="2" charset="-122"/>
                          <a:cs typeface="+mn-cs"/>
                        </a:rPr>
                        <a:t>The 5G system shall support the collection of charging information associated with exposing spatial location service information to authorized third parties.</a:t>
                      </a:r>
                      <a:endParaRPr lang="zh-CN" altLang="zh-CN" sz="105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r h="310111">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l" defTabSz="1219170" rtl="0" eaLnBrk="1" fontAlgn="t" latinLnBrk="0" hangingPunct="1">
                        <a:spcAft>
                          <a:spcPts val="300"/>
                        </a:spcAft>
                      </a:pPr>
                      <a:r>
                        <a:rPr lang="en-US" altLang="zh-CN" sz="1050" b="0" i="0" u="none" strike="noStrike" kern="1200" dirty="0" smtClean="0">
                          <a:solidFill>
                            <a:srgbClr val="000000"/>
                          </a:solidFill>
                          <a:effectLst/>
                          <a:latin typeface="Arial" panose="020B0604020202020204" pitchFamily="34" charset="0"/>
                          <a:ea typeface="等线" panose="02010600030101010101" pitchFamily="2" charset="-122"/>
                          <a:cs typeface="+mn-cs"/>
                        </a:rPr>
                        <a:t>[R-8.2.1-005] </a:t>
                      </a:r>
                      <a:r>
                        <a:rPr lang="en-GB" altLang="zh-CN" sz="1050" b="0" i="0" u="none" strike="noStrike" kern="1200" dirty="0" smtClean="0">
                          <a:solidFill>
                            <a:srgbClr val="000000"/>
                          </a:solidFill>
                          <a:effectLst/>
                          <a:latin typeface="Arial" panose="020B0604020202020204" pitchFamily="34" charset="0"/>
                          <a:ea typeface="等线" panose="02010600030101010101" pitchFamily="2" charset="-122"/>
                          <a:cs typeface="+mn-cs"/>
                        </a:rPr>
                        <a:t>The 5G system shall be able to collect charging information associated with distribution of third party mobile </a:t>
                      </a:r>
                      <a:r>
                        <a:rPr lang="en-GB" altLang="zh-CN" sz="1050" b="0" i="0" u="none" strike="noStrike" kern="1200" dirty="0" err="1" smtClean="0">
                          <a:solidFill>
                            <a:srgbClr val="000000"/>
                          </a:solidFill>
                          <a:effectLst/>
                          <a:latin typeface="Arial" panose="020B0604020202020204" pitchFamily="34" charset="0"/>
                          <a:ea typeface="等线" panose="02010600030101010101" pitchFamily="2" charset="-122"/>
                          <a:cs typeface="+mn-cs"/>
                        </a:rPr>
                        <a:t>metaverse</a:t>
                      </a:r>
                      <a:r>
                        <a:rPr lang="en-GB" altLang="zh-CN" sz="1050" b="0" i="0" u="none" strike="noStrike" kern="1200" dirty="0" smtClean="0">
                          <a:solidFill>
                            <a:srgbClr val="000000"/>
                          </a:solidFill>
                          <a:effectLst/>
                          <a:latin typeface="Arial" panose="020B0604020202020204" pitchFamily="34" charset="0"/>
                          <a:ea typeface="等线" panose="02010600030101010101" pitchFamily="2" charset="-122"/>
                          <a:cs typeface="+mn-cs"/>
                        </a:rPr>
                        <a:t> media to one or more subscribers.</a:t>
                      </a:r>
                      <a:endParaRPr lang="zh-CN" altLang="zh-CN" sz="105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r h="323446">
                <a:tc>
                  <a:txBody>
                    <a:bodyPr/>
                    <a:lstStyle/>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8.2.2</a:t>
                      </a:r>
                      <a:r>
                        <a:rPr lang="en-US" altLang="zh-CN" sz="1050" b="0" i="0" u="none" strike="noStrike" baseline="0" dirty="0" smtClean="0">
                          <a:solidFill>
                            <a:srgbClr val="000000"/>
                          </a:solidFill>
                          <a:effectLst/>
                          <a:latin typeface="Arial" panose="020B0604020202020204" pitchFamily="34" charset="0"/>
                          <a:ea typeface="等线" panose="02010600030101010101" pitchFamily="2" charset="-122"/>
                        </a:rPr>
                        <a:t> </a:t>
                      </a: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Avatar-based real-time communication</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l" defTabSz="1219170" rtl="0" eaLnBrk="1" fontAlgn="t" latinLnBrk="0" hangingPunct="1">
                        <a:spcAft>
                          <a:spcPts val="300"/>
                        </a:spcAft>
                      </a:pPr>
                      <a:r>
                        <a:rPr lang="en-US" altLang="zh-CN" sz="1050" b="0" i="0" u="none" strike="noStrike" kern="1200" dirty="0" smtClean="0">
                          <a:solidFill>
                            <a:srgbClr val="000000"/>
                          </a:solidFill>
                          <a:effectLst/>
                          <a:latin typeface="Arial" panose="020B0604020202020204" pitchFamily="34" charset="0"/>
                          <a:ea typeface="等线" panose="02010600030101010101" pitchFamily="2" charset="-122"/>
                          <a:cs typeface="+mn-cs"/>
                        </a:rPr>
                        <a:t>[R-8.2.2-001] The 5G system shall support collection of charging information associated with initiating and terminating avatar call.</a:t>
                      </a:r>
                      <a:endParaRPr lang="zh-CN" altLang="zh-CN" sz="105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r h="365356">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l" defTabSz="1219170" rtl="0" eaLnBrk="1" fontAlgn="t" latinLnBrk="0" hangingPunct="1">
                        <a:spcAft>
                          <a:spcPts val="300"/>
                        </a:spcAft>
                      </a:pPr>
                      <a:r>
                        <a:rPr lang="en-US" altLang="zh-CN" sz="1050" b="0" i="0" u="none" strike="noStrike" kern="1200" dirty="0" smtClean="0">
                          <a:solidFill>
                            <a:srgbClr val="000000"/>
                          </a:solidFill>
                          <a:effectLst/>
                          <a:latin typeface="Arial" panose="020B0604020202020204" pitchFamily="34" charset="0"/>
                          <a:ea typeface="等线" panose="02010600030101010101" pitchFamily="2" charset="-122"/>
                          <a:cs typeface="+mn-cs"/>
                        </a:rPr>
                        <a:t>[R-8.2.2-002] The 5G system shall be able to collect charging information for transcoding services associated with avatar call.</a:t>
                      </a:r>
                      <a:endParaRPr lang="zh-CN" altLang="zh-CN" sz="105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r h="497469">
                <a:tc>
                  <a:txBody>
                    <a:bodyPr/>
                    <a:lstStyle/>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8.2.3</a:t>
                      </a:r>
                      <a:r>
                        <a:rPr lang="en-US" altLang="zh-CN" sz="1050" b="0" i="0" u="none" strike="noStrike" baseline="0" dirty="0" smtClean="0">
                          <a:solidFill>
                            <a:srgbClr val="000000"/>
                          </a:solidFill>
                          <a:effectLst/>
                          <a:latin typeface="Arial" panose="020B0604020202020204" pitchFamily="34" charset="0"/>
                          <a:ea typeface="等线" panose="02010600030101010101" pitchFamily="2" charset="-122"/>
                        </a:rPr>
                        <a:t> </a:t>
                      </a: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Digital asset management</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US" altLang="zh-CN" sz="1050" b="0" i="0" u="none" strike="noStrike" kern="1200" dirty="0" smtClean="0">
                          <a:solidFill>
                            <a:srgbClr val="000000"/>
                          </a:solidFill>
                          <a:effectLst/>
                          <a:latin typeface="Arial" panose="020B0604020202020204" pitchFamily="34" charset="0"/>
                          <a:ea typeface="等线" panose="02010600030101010101" pitchFamily="2" charset="-122"/>
                          <a:cs typeface="+mn-cs"/>
                        </a:rPr>
                        <a:t>[R-8.2.3-001] </a:t>
                      </a:r>
                      <a:r>
                        <a:rPr lang="en-GB" altLang="zh-CN" sz="1050" b="0" i="0" u="none" strike="noStrike" kern="1200" dirty="0" smtClean="0">
                          <a:solidFill>
                            <a:srgbClr val="000000"/>
                          </a:solidFill>
                          <a:effectLst/>
                          <a:latin typeface="Arial" panose="020B0604020202020204" pitchFamily="34" charset="0"/>
                          <a:ea typeface="等线" panose="02010600030101010101" pitchFamily="2" charset="-122"/>
                          <a:cs typeface="+mn-cs"/>
                        </a:rPr>
                        <a:t>The 5G system shall be able to collect charging information per UE or per application, related to the use of digital assets associated with a user (e.g., typically a human user with a certain subscription).</a:t>
                      </a:r>
                      <a:endParaRPr lang="zh-CN" altLang="zh-CN" sz="105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r h="497469">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l" defTabSz="1219170" rtl="0" eaLnBrk="1" fontAlgn="t" latinLnBrk="0" hangingPunct="1">
                        <a:spcAft>
                          <a:spcPts val="300"/>
                        </a:spcAft>
                      </a:pPr>
                      <a:r>
                        <a:rPr lang="en-US" altLang="zh-CN" sz="1050" b="0" i="0" u="none" strike="noStrike" kern="1200" dirty="0" smtClean="0">
                          <a:solidFill>
                            <a:srgbClr val="000000"/>
                          </a:solidFill>
                          <a:effectLst/>
                          <a:latin typeface="Arial" panose="020B0604020202020204" pitchFamily="34" charset="0"/>
                          <a:ea typeface="等线" panose="02010600030101010101" pitchFamily="2" charset="-122"/>
                          <a:cs typeface="+mn-cs"/>
                        </a:rPr>
                        <a:t>[R-8.2.3-002] </a:t>
                      </a:r>
                      <a:r>
                        <a:rPr lang="en-GB" altLang="zh-CN" sz="1050" b="0" i="0" u="none" strike="noStrike" kern="1200" dirty="0" smtClean="0">
                          <a:solidFill>
                            <a:srgbClr val="000000"/>
                          </a:solidFill>
                          <a:effectLst/>
                          <a:latin typeface="Arial" panose="020B0604020202020204" pitchFamily="34" charset="0"/>
                          <a:ea typeface="等线" panose="02010600030101010101" pitchFamily="2" charset="-122"/>
                          <a:cs typeface="+mn-cs"/>
                        </a:rPr>
                        <a:t>The 5G system shall be able to collect charging information per UE for managing the digital assets associated with a user (e.g., typically a human user with a certain subscription) or a third party.</a:t>
                      </a:r>
                      <a:endParaRPr lang="zh-CN" altLang="zh-CN" sz="1050" b="0" i="0" u="none" strike="noStrike" kern="1200" dirty="0" smtClean="0">
                        <a:solidFill>
                          <a:srgbClr val="000000"/>
                        </a:solidFill>
                        <a:effectLst/>
                        <a:latin typeface="Arial" panose="020B0604020202020204" pitchFamily="34" charset="0"/>
                        <a:ea typeface="等线" panose="02010600030101010101" pitchFamily="2" charset="-122"/>
                        <a:cs typeface="+mn-cs"/>
                      </a:endParaRPr>
                    </a:p>
                    <a:p>
                      <a:pPr marL="0" algn="l" defTabSz="1219170" rtl="0" eaLnBrk="1" fontAlgn="t" latinLnBrk="0" hangingPunct="1">
                        <a:spcAft>
                          <a:spcPts val="300"/>
                        </a:spcAft>
                      </a:pPr>
                      <a:r>
                        <a:rPr lang="en-GB" altLang="zh-CN" sz="1050" b="0" i="0" u="none" strike="noStrike" kern="1200" dirty="0" smtClean="0">
                          <a:solidFill>
                            <a:srgbClr val="000000"/>
                          </a:solidFill>
                          <a:effectLst/>
                          <a:latin typeface="Arial" panose="020B0604020202020204" pitchFamily="34" charset="0"/>
                          <a:ea typeface="等线" panose="02010600030101010101" pitchFamily="2" charset="-122"/>
                          <a:cs typeface="+mn-cs"/>
                        </a:rPr>
                        <a:t>NOTE:</a:t>
                      </a:r>
                      <a:r>
                        <a:rPr lang="en-GB" altLang="zh-CN" sz="1050" b="0" i="0" u="none" strike="noStrike" kern="1200" baseline="0" dirty="0" smtClean="0">
                          <a:solidFill>
                            <a:srgbClr val="000000"/>
                          </a:solidFill>
                          <a:effectLst/>
                          <a:latin typeface="Arial" panose="020B0604020202020204" pitchFamily="34" charset="0"/>
                          <a:ea typeface="等线" panose="02010600030101010101" pitchFamily="2" charset="-122"/>
                          <a:cs typeface="+mn-cs"/>
                        </a:rPr>
                        <a:t>  </a:t>
                      </a:r>
                      <a:r>
                        <a:rPr lang="en-GB" altLang="zh-CN" sz="1050" b="0" i="0" u="none" strike="noStrike" kern="1200" dirty="0" smtClean="0">
                          <a:solidFill>
                            <a:srgbClr val="000000"/>
                          </a:solidFill>
                          <a:effectLst/>
                          <a:latin typeface="Arial" panose="020B0604020202020204" pitchFamily="34" charset="0"/>
                          <a:ea typeface="等线" panose="02010600030101010101" pitchFamily="2" charset="-122"/>
                          <a:cs typeface="+mn-cs"/>
                        </a:rPr>
                        <a:t>A third party who has digital assets could be an enterprise customer having service level agreement with the operator.</a:t>
                      </a:r>
                      <a:endParaRPr lang="zh-CN" altLang="zh-CN" sz="105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218775599"/>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6F9A58A-34DE-4257-B8E0-D5465187E40E}"/>
              </a:ext>
            </a:extLst>
          </p:cNvPr>
          <p:cNvSpPr>
            <a:spLocks noGrp="1"/>
          </p:cNvSpPr>
          <p:nvPr>
            <p:ph type="title"/>
          </p:nvPr>
        </p:nvSpPr>
        <p:spPr>
          <a:xfrm>
            <a:off x="199992" y="0"/>
            <a:ext cx="10008427" cy="1143000"/>
          </a:xfrm>
        </p:spPr>
        <p:txBody>
          <a:bodyPr/>
          <a:lstStyle/>
          <a:p>
            <a:pPr algn="l"/>
            <a:r>
              <a:rPr lang="en-US" altLang="zh-CN" sz="3200" dirty="0"/>
              <a:t>Charging requirements </a:t>
            </a:r>
            <a:r>
              <a:rPr lang="en-US" altLang="zh-CN" sz="3200" dirty="0" smtClean="0"/>
              <a:t>of Traffic </a:t>
            </a:r>
            <a:r>
              <a:rPr lang="en-US" altLang="zh-CN" sz="3200" dirty="0"/>
              <a:t>steering and switching over two 3GPP access </a:t>
            </a:r>
            <a:r>
              <a:rPr lang="en-US" altLang="zh-CN" sz="3200" dirty="0" smtClean="0"/>
              <a:t>networks</a:t>
            </a:r>
            <a:endParaRPr lang="zh-CN" altLang="en-US" sz="3200" dirty="0"/>
          </a:p>
        </p:txBody>
      </p:sp>
      <p:graphicFrame>
        <p:nvGraphicFramePr>
          <p:cNvPr id="7" name="表格 6"/>
          <p:cNvGraphicFramePr>
            <a:graphicFrameLocks noGrp="1"/>
          </p:cNvGraphicFramePr>
          <p:nvPr>
            <p:extLst>
              <p:ext uri="{D42A27DB-BD31-4B8C-83A1-F6EECF244321}">
                <p14:modId xmlns:p14="http://schemas.microsoft.com/office/powerpoint/2010/main" val="2973114736"/>
              </p:ext>
            </p:extLst>
          </p:nvPr>
        </p:nvGraphicFramePr>
        <p:xfrm>
          <a:off x="392874" y="1271493"/>
          <a:ext cx="10701371" cy="2300679"/>
        </p:xfrm>
        <a:graphic>
          <a:graphicData uri="http://schemas.openxmlformats.org/drawingml/2006/table">
            <a:tbl>
              <a:tblPr/>
              <a:tblGrid>
                <a:gridCol w="2857532"/>
                <a:gridCol w="4982118"/>
                <a:gridCol w="1710811"/>
                <a:gridCol w="1150910"/>
              </a:tblGrid>
              <a:tr h="352115">
                <a:tc>
                  <a:txBody>
                    <a:bodyPr/>
                    <a:lstStyle/>
                    <a:p>
                      <a:pPr algn="ctr" fontAlgn="t">
                        <a:spcAft>
                          <a:spcPts val="300"/>
                        </a:spcAft>
                      </a:pPr>
                      <a:endPar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altLang="zh-CN" sz="1050" b="1" i="0" u="none" strike="noStrike"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SA1 Charging Requirements  </a:t>
                      </a:r>
                      <a:endPar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SA5  WID </a:t>
                      </a:r>
                      <a:endPar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Status</a:t>
                      </a:r>
                      <a:r>
                        <a:rPr lang="en-US" sz="1050" b="1" i="0" u="none" strike="noStrike" baseline="0"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 </a:t>
                      </a:r>
                      <a:endPar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r>
              <a:tr h="739015">
                <a:tc>
                  <a:txBody>
                    <a:bodyPr/>
                    <a:lstStyle/>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TS</a:t>
                      </a:r>
                      <a:r>
                        <a:rPr lang="en-US" altLang="zh-CN" sz="1050" b="0" i="0" u="none" strike="noStrike" baseline="0" dirty="0" smtClean="0">
                          <a:solidFill>
                            <a:srgbClr val="000000"/>
                          </a:solidFill>
                          <a:effectLst/>
                          <a:latin typeface="Arial" panose="020B0604020202020204" pitchFamily="34" charset="0"/>
                          <a:ea typeface="等线" panose="02010600030101010101" pitchFamily="2" charset="-122"/>
                        </a:rPr>
                        <a:t> 22.261 </a:t>
                      </a:r>
                    </a:p>
                    <a:p>
                      <a:pPr algn="l" fontAlgn="t">
                        <a:spcAft>
                          <a:spcPts val="300"/>
                        </a:spcAft>
                      </a:pPr>
                      <a:r>
                        <a:rPr lang="en-US" altLang="zh-CN" sz="1050" b="0" i="0" u="none" strike="noStrike" baseline="0" dirty="0" smtClean="0">
                          <a:solidFill>
                            <a:srgbClr val="000000"/>
                          </a:solidFill>
                          <a:effectLst/>
                          <a:latin typeface="Arial" panose="020B0604020202020204" pitchFamily="34" charset="0"/>
                          <a:ea typeface="等线" panose="02010600030101010101" pitchFamily="2" charset="-122"/>
                        </a:rPr>
                        <a:t>9.15 Traffic steering and switching over two 3GPP access networks</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Subject to HPLMN policy and network control, the 5G system shall be able to collect charging information related to traffic steering and/or switching of a </a:t>
                      </a:r>
                      <a:r>
                        <a:rPr lang="en-US" altLang="zh-CN" sz="1050" b="0" i="0" u="none" strike="noStrike" dirty="0" err="1" smtClean="0">
                          <a:solidFill>
                            <a:srgbClr val="000000"/>
                          </a:solidFill>
                          <a:effectLst/>
                          <a:latin typeface="Arial" panose="020B0604020202020204" pitchFamily="34" charset="0"/>
                          <a:ea typeface="等线" panose="02010600030101010101" pitchFamily="2" charset="-122"/>
                        </a:rPr>
                        <a:t>DualSteer</a:t>
                      </a: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 device’s user data across two 3GPP access networks. </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r h="497469">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NOTE 1: Charging information should be collected for both 3GPP access networks; in case the two 3GPP access networks belong to different PLMNs, or a PLMN and NPN, a proper business/roaming agreement among network operators is assumed.</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smtClean="0">
                          <a:solidFill>
                            <a:srgbClr val="000000"/>
                          </a:solidFill>
                          <a:effectLst/>
                          <a:latin typeface="Arial" panose="020B0604020202020204" pitchFamily="34" charset="0"/>
                          <a:ea typeface="等线" panose="02010600030101010101" pitchFamily="2" charset="-122"/>
                        </a:rPr>
                        <a:t>Supporting</a:t>
                      </a:r>
                      <a:r>
                        <a:rPr lang="en-US" sz="1050" b="0" i="0" u="none" strike="noStrike" baseline="0" dirty="0" smtClean="0">
                          <a:solidFill>
                            <a:srgbClr val="000000"/>
                          </a:solidFill>
                          <a:effectLst/>
                          <a:latin typeface="Arial" panose="020B0604020202020204" pitchFamily="34" charset="0"/>
                          <a:ea typeface="等线" panose="02010600030101010101" pitchFamily="2" charset="-122"/>
                        </a:rPr>
                        <a:t> in the basic charging mechanism </a:t>
                      </a: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smtClean="0">
                          <a:solidFill>
                            <a:srgbClr val="000000"/>
                          </a:solidFill>
                          <a:effectLst/>
                          <a:latin typeface="Arial" panose="020B0604020202020204" pitchFamily="34" charset="0"/>
                          <a:ea typeface="等线" panose="02010600030101010101" pitchFamily="2" charset="-122"/>
                        </a:rPr>
                        <a:t>From</a:t>
                      </a:r>
                      <a:r>
                        <a:rPr lang="en-US" sz="1050" b="0" i="0" u="none" strike="noStrike" baseline="0" dirty="0" smtClean="0">
                          <a:solidFill>
                            <a:srgbClr val="000000"/>
                          </a:solidFill>
                          <a:effectLst/>
                          <a:latin typeface="Arial" panose="020B0604020202020204" pitchFamily="34" charset="0"/>
                          <a:ea typeface="等线" panose="02010600030101010101" pitchFamily="2" charset="-122"/>
                        </a:rPr>
                        <a:t> R15</a:t>
                      </a: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r h="497469">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58424161"/>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3932" y="21586"/>
            <a:ext cx="9102725" cy="1143000"/>
          </a:xfrm>
        </p:spPr>
        <p:txBody>
          <a:bodyPr/>
          <a:lstStyle/>
          <a:p>
            <a:r>
              <a:rPr lang="en-US" altLang="zh-CN" sz="4400" dirty="0" smtClean="0"/>
              <a:t>Discussion</a:t>
            </a:r>
            <a:endParaRPr lang="zh-CN" altLang="en-US" dirty="0"/>
          </a:p>
        </p:txBody>
      </p:sp>
      <p:sp>
        <p:nvSpPr>
          <p:cNvPr id="3" name="内容占位符 2"/>
          <p:cNvSpPr>
            <a:spLocks noGrp="1"/>
          </p:cNvSpPr>
          <p:nvPr>
            <p:ph idx="1"/>
          </p:nvPr>
        </p:nvSpPr>
        <p:spPr>
          <a:xfrm>
            <a:off x="387322" y="1453846"/>
            <a:ext cx="11183938" cy="4830763"/>
          </a:xfrm>
        </p:spPr>
        <p:txBody>
          <a:bodyPr/>
          <a:lstStyle/>
          <a:p>
            <a:pPr>
              <a:spcBef>
                <a:spcPts val="0"/>
              </a:spcBef>
              <a:spcAft>
                <a:spcPts val="600"/>
              </a:spcAft>
            </a:pPr>
            <a:r>
              <a:rPr lang="en-US" altLang="zh-CN" sz="1600" dirty="0" smtClean="0"/>
              <a:t>Up to Release 19, the most of charging requirements specified in SA1 </a:t>
            </a:r>
            <a:r>
              <a:rPr lang="en-US" altLang="zh-CN" sz="1600" dirty="0"/>
              <a:t>TS 22.261 </a:t>
            </a:r>
            <a:r>
              <a:rPr lang="en-US" altLang="zh-CN" sz="1600" dirty="0" smtClean="0"/>
              <a:t>a</a:t>
            </a:r>
            <a:r>
              <a:rPr lang="en-US" altLang="zh-CN" sz="1600" dirty="0" smtClean="0"/>
              <a:t>lready </a:t>
            </a:r>
            <a:r>
              <a:rPr lang="en-US" altLang="zh-CN" sz="1600" dirty="0"/>
              <a:t>have corresponding </a:t>
            </a:r>
            <a:r>
              <a:rPr lang="en-US" altLang="zh-CN" sz="1600" dirty="0" smtClean="0"/>
              <a:t>charging mechanism specified in the charging specifications of SA5 Charging Group</a:t>
            </a:r>
            <a:r>
              <a:rPr lang="en-US" altLang="zh-CN" sz="1600" dirty="0"/>
              <a:t>. </a:t>
            </a:r>
            <a:r>
              <a:rPr lang="en-US" altLang="zh-CN" sz="1600" dirty="0" smtClean="0"/>
              <a:t>Some charging aspect for the service/features gaps remain.</a:t>
            </a:r>
          </a:p>
          <a:p>
            <a:pPr lvl="1">
              <a:spcBef>
                <a:spcPts val="0"/>
              </a:spcBef>
              <a:spcAft>
                <a:spcPts val="600"/>
              </a:spcAft>
            </a:pPr>
            <a:r>
              <a:rPr lang="en-US" altLang="zh-CN" sz="1400" dirty="0"/>
              <a:t>Lack </a:t>
            </a:r>
            <a:r>
              <a:rPr lang="en-US" altLang="zh-CN" sz="1400" dirty="0"/>
              <a:t>of </a:t>
            </a:r>
            <a:r>
              <a:rPr lang="en-US" altLang="zh-CN" sz="1400" dirty="0"/>
              <a:t>volunteer (SA5 Charging Group </a:t>
            </a:r>
            <a:r>
              <a:rPr lang="en-US" altLang="zh-CN" sz="1400" dirty="0"/>
              <a:t>individuals members </a:t>
            </a:r>
            <a:r>
              <a:rPr lang="en-US" altLang="zh-CN" sz="1400" dirty="0"/>
              <a:t>) </a:t>
            </a:r>
            <a:r>
              <a:rPr lang="en-US" altLang="zh-CN" sz="1400" dirty="0"/>
              <a:t>or commercial </a:t>
            </a:r>
            <a:r>
              <a:rPr lang="en-US" altLang="zh-CN" sz="1400" dirty="0"/>
              <a:t>drive for the service/features .e.g</a:t>
            </a:r>
            <a:r>
              <a:rPr lang="en-US" altLang="zh-CN" sz="1400" dirty="0"/>
              <a:t>. Mobile </a:t>
            </a:r>
            <a:r>
              <a:rPr lang="en-US" altLang="zh-CN" sz="1400" dirty="0" err="1"/>
              <a:t>Metaverse</a:t>
            </a:r>
            <a:r>
              <a:rPr lang="en-US" altLang="zh-CN" sz="1400" dirty="0"/>
              <a:t> </a:t>
            </a:r>
            <a:r>
              <a:rPr lang="en-US" altLang="zh-CN" sz="1400" dirty="0"/>
              <a:t>Services</a:t>
            </a:r>
          </a:p>
          <a:p>
            <a:pPr lvl="1">
              <a:spcBef>
                <a:spcPts val="0"/>
              </a:spcBef>
              <a:spcAft>
                <a:spcPts val="600"/>
              </a:spcAft>
            </a:pPr>
            <a:r>
              <a:rPr lang="en-US" altLang="zh-CN" sz="1400" dirty="0"/>
              <a:t>Lack of </a:t>
            </a:r>
            <a:r>
              <a:rPr lang="en-US" altLang="zh-CN" sz="1400" dirty="0"/>
              <a:t>the unified </a:t>
            </a:r>
            <a:r>
              <a:rPr lang="en-US" altLang="zh-CN" sz="1400" dirty="0"/>
              <a:t>understanding for the charging requirements. e.g</a:t>
            </a:r>
            <a:r>
              <a:rPr lang="en-US" altLang="zh-CN" sz="1400" dirty="0"/>
              <a:t>. Energy efficiency as a Service </a:t>
            </a:r>
            <a:r>
              <a:rPr lang="en-US" altLang="zh-CN" sz="1400" dirty="0"/>
              <a:t>Criteria (</a:t>
            </a:r>
            <a:r>
              <a:rPr lang="en-US" altLang="zh-CN" sz="1400" dirty="0"/>
              <a:t>energy consumption credit limit control </a:t>
            </a:r>
            <a:r>
              <a:rPr lang="en-US" altLang="zh-CN" sz="1400" dirty="0"/>
              <a:t>)</a:t>
            </a:r>
          </a:p>
          <a:p>
            <a:pPr>
              <a:spcBef>
                <a:spcPts val="0"/>
              </a:spcBef>
              <a:spcAft>
                <a:spcPts val="600"/>
              </a:spcAft>
            </a:pPr>
            <a:r>
              <a:rPr lang="en-US" altLang="zh-CN" sz="1600" dirty="0" smtClean="0"/>
              <a:t>From Release 20, how to manage the charging requirements specified in SA1 TS and SA5 TS?</a:t>
            </a:r>
          </a:p>
          <a:p>
            <a:pPr lvl="1">
              <a:spcBef>
                <a:spcPts val="0"/>
              </a:spcBef>
              <a:spcAft>
                <a:spcPts val="600"/>
              </a:spcAft>
            </a:pPr>
            <a:r>
              <a:rPr lang="en-US" altLang="zh-CN" sz="1400" dirty="0"/>
              <a:t>Update and align the charging requirements </a:t>
            </a:r>
            <a:r>
              <a:rPr lang="en-US" altLang="zh-CN" sz="1400" dirty="0"/>
              <a:t>through </a:t>
            </a:r>
            <a:r>
              <a:rPr lang="en-US" altLang="zh-CN" sz="1400" dirty="0"/>
              <a:t>LS between SA1 and SA5</a:t>
            </a:r>
          </a:p>
          <a:p>
            <a:pPr lvl="1">
              <a:spcBef>
                <a:spcPts val="0"/>
              </a:spcBef>
              <a:spcAft>
                <a:spcPts val="600"/>
              </a:spcAft>
            </a:pPr>
            <a:r>
              <a:rPr lang="en-US" altLang="zh-CN" sz="1400" dirty="0"/>
              <a:t>Submit the correction CRs on the charging requirements of SA1 by individuals members .</a:t>
            </a:r>
          </a:p>
          <a:p>
            <a:pPr lvl="1">
              <a:spcBef>
                <a:spcPts val="0"/>
              </a:spcBef>
              <a:spcAft>
                <a:spcPts val="600"/>
              </a:spcAft>
            </a:pPr>
            <a:r>
              <a:rPr lang="en-US" altLang="zh-CN" sz="1400" dirty="0"/>
              <a:t>individuals members </a:t>
            </a:r>
            <a:r>
              <a:rPr lang="en-US" altLang="zh-CN" sz="1400" dirty="0"/>
              <a:t>interested </a:t>
            </a:r>
            <a:r>
              <a:rPr lang="en-US" altLang="zh-CN" sz="1400" dirty="0"/>
              <a:t>in the SA1 </a:t>
            </a:r>
            <a:r>
              <a:rPr lang="en-US" altLang="zh-CN" sz="1400" dirty="0"/>
              <a:t>charging requirements </a:t>
            </a:r>
            <a:r>
              <a:rPr lang="en-US" altLang="zh-CN" sz="1400" dirty="0"/>
              <a:t>are encouraged to submit </a:t>
            </a:r>
            <a:r>
              <a:rPr lang="en-US" altLang="zh-CN" sz="1400" dirty="0"/>
              <a:t>new SID/WID </a:t>
            </a:r>
            <a:r>
              <a:rPr lang="en-US" altLang="zh-CN" sz="1400" dirty="0"/>
              <a:t>proposals under SA5.</a:t>
            </a:r>
            <a:endParaRPr lang="zh-CN" altLang="en-US" sz="1400" dirty="0"/>
          </a:p>
          <a:p>
            <a:endParaRPr lang="zh-CN" altLang="en-US" sz="1600" dirty="0"/>
          </a:p>
        </p:txBody>
      </p:sp>
    </p:spTree>
    <p:extLst>
      <p:ext uri="{BB962C8B-B14F-4D97-AF65-F5344CB8AC3E}">
        <p14:creationId xmlns:p14="http://schemas.microsoft.com/office/powerpoint/2010/main" val="2485309000"/>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815" y="2879729"/>
            <a:ext cx="8221835" cy="519616"/>
          </a:xfrm>
        </p:spPr>
        <p:txBody>
          <a:bodyPr/>
          <a:lstStyle/>
          <a:p>
            <a:r>
              <a:rPr lang="sv-SE" sz="6000" dirty="0"/>
              <a:t>Thank you!</a:t>
            </a:r>
          </a:p>
        </p:txBody>
      </p:sp>
    </p:spTree>
    <p:extLst>
      <p:ext uri="{BB962C8B-B14F-4D97-AF65-F5344CB8AC3E}">
        <p14:creationId xmlns:p14="http://schemas.microsoft.com/office/powerpoint/2010/main" val="11954805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3932" y="21586"/>
            <a:ext cx="9102725" cy="1143000"/>
          </a:xfrm>
        </p:spPr>
        <p:txBody>
          <a:bodyPr/>
          <a:lstStyle/>
          <a:p>
            <a:r>
              <a:rPr lang="en-US" altLang="zh-CN" sz="4400" dirty="0"/>
              <a:t>Background</a:t>
            </a:r>
            <a:endParaRPr lang="zh-CN" altLang="en-US" dirty="0"/>
          </a:p>
        </p:txBody>
      </p:sp>
      <p:sp>
        <p:nvSpPr>
          <p:cNvPr id="3" name="内容占位符 2"/>
          <p:cNvSpPr>
            <a:spLocks noGrp="1"/>
          </p:cNvSpPr>
          <p:nvPr>
            <p:ph idx="1"/>
          </p:nvPr>
        </p:nvSpPr>
        <p:spPr>
          <a:xfrm>
            <a:off x="376238" y="1032668"/>
            <a:ext cx="11183938" cy="4830763"/>
          </a:xfrm>
        </p:spPr>
        <p:txBody>
          <a:bodyPr/>
          <a:lstStyle/>
          <a:p>
            <a:r>
              <a:rPr lang="en-US" altLang="zh-CN" sz="1600" dirty="0"/>
              <a:t>SA1 TS 22.261 </a:t>
            </a:r>
            <a:r>
              <a:rPr lang="en-US" altLang="zh-CN" sz="1600" dirty="0" smtClean="0"/>
              <a:t>addresses </a:t>
            </a:r>
            <a:r>
              <a:rPr lang="en-US" altLang="zh-CN" sz="1600" dirty="0"/>
              <a:t>the  charging requirement of the different services/features. </a:t>
            </a:r>
            <a:endParaRPr lang="en-US" altLang="zh-CN" sz="1600" dirty="0" smtClean="0"/>
          </a:p>
          <a:p>
            <a:r>
              <a:rPr lang="en-US" altLang="zh-CN" sz="1600" dirty="0"/>
              <a:t>Based on the DRAFT Meeting Report for SP meeting: #SP-109 Ordinary meeting, </a:t>
            </a:r>
            <a:r>
              <a:rPr lang="en-US" altLang="zh-CN" sz="1600" dirty="0" smtClean="0"/>
              <a:t>the </a:t>
            </a:r>
            <a:r>
              <a:rPr lang="en-US" altLang="zh-CN" sz="1600" dirty="0"/>
              <a:t>proposal to consolidate </a:t>
            </a:r>
            <a:r>
              <a:rPr lang="en-US" altLang="zh-CN" sz="1600" dirty="0" smtClean="0"/>
              <a:t>charging requirements </a:t>
            </a:r>
            <a:r>
              <a:rPr lang="en-US" altLang="zh-CN" sz="1600" dirty="0"/>
              <a:t>under </a:t>
            </a:r>
            <a:r>
              <a:rPr lang="en-US" altLang="zh-CN" sz="1600" dirty="0" smtClean="0"/>
              <a:t>clause 9 in TS 22.261 </a:t>
            </a:r>
            <a:r>
              <a:rPr lang="en-US" altLang="zh-CN" sz="1600" dirty="0"/>
              <a:t>has been approved. </a:t>
            </a:r>
            <a:endParaRPr lang="zh-CN" altLang="en-US" sz="1600" dirty="0" smtClean="0"/>
          </a:p>
          <a:p>
            <a:endParaRPr lang="zh-CN" altLang="en-US" sz="1600" dirty="0"/>
          </a:p>
        </p:txBody>
      </p:sp>
      <p:pic>
        <p:nvPicPr>
          <p:cNvPr id="4" name="图片 3"/>
          <p:cNvPicPr>
            <a:picLocks noChangeAspect="1"/>
          </p:cNvPicPr>
          <p:nvPr/>
        </p:nvPicPr>
        <p:blipFill rotWithShape="1">
          <a:blip r:embed="rId2"/>
          <a:srcRect t="14116"/>
          <a:stretch/>
        </p:blipFill>
        <p:spPr>
          <a:xfrm>
            <a:off x="2328053" y="1941268"/>
            <a:ext cx="5108592" cy="3542750"/>
          </a:xfrm>
          <a:prstGeom prst="rect">
            <a:avLst/>
          </a:prstGeom>
        </p:spPr>
      </p:pic>
      <p:pic>
        <p:nvPicPr>
          <p:cNvPr id="5" name="Picture 2" descr="C:\Users\c00326278\AppData\Roaming\eSpace_Desktop\UserData\c00835935\imagefiles\0EE56EBD-A491-49EB-B4E8-0EECB2906AE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3932" y="5484018"/>
            <a:ext cx="8358563" cy="87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44785073"/>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1851673372"/>
              </p:ext>
            </p:extLst>
          </p:nvPr>
        </p:nvGraphicFramePr>
        <p:xfrm>
          <a:off x="496597" y="1313411"/>
          <a:ext cx="10276698" cy="4821033"/>
        </p:xfrm>
        <a:graphic>
          <a:graphicData uri="http://schemas.openxmlformats.org/drawingml/2006/table">
            <a:tbl>
              <a:tblPr firstRow="1" firstCol="1" bandRow="1">
                <a:tableStyleId>{F5AB1C69-6EDB-4FF4-983F-18BD219EF322}</a:tableStyleId>
              </a:tblPr>
              <a:tblGrid>
                <a:gridCol w="5138349"/>
                <a:gridCol w="5138349"/>
              </a:tblGrid>
              <a:tr h="345721">
                <a:tc>
                  <a:txBody>
                    <a:bodyPr/>
                    <a:lstStyle/>
                    <a:p>
                      <a:pPr algn="ctr">
                        <a:lnSpc>
                          <a:spcPct val="107000"/>
                        </a:lnSpc>
                        <a:spcAft>
                          <a:spcPts val="800"/>
                        </a:spcAft>
                      </a:pPr>
                      <a:r>
                        <a:rPr lang="en-GB" sz="1200" dirty="0" smtClean="0">
                          <a:latin typeface="Arial" panose="020B0604020202020204" pitchFamily="34" charset="0"/>
                          <a:cs typeface="Arial" panose="020B0604020202020204" pitchFamily="34" charset="0"/>
                        </a:rPr>
                        <a:t> TS 22.261</a:t>
                      </a:r>
                      <a:endParaRPr lang="en-GB" sz="1200" dirty="0">
                        <a:latin typeface="Arial" panose="020B0604020202020204" pitchFamily="34" charset="0"/>
                        <a:cs typeface="Arial" panose="020B0604020202020204" pitchFamily="34" charset="0"/>
                      </a:endParaRPr>
                    </a:p>
                  </a:txBody>
                  <a:tcPr marL="72000" marR="36000" marT="36000" marB="36000" anchor="ctr"/>
                </a:tc>
                <a:tc>
                  <a:txBody>
                    <a:bodyPr/>
                    <a:lstStyle/>
                    <a:p>
                      <a:pPr algn="ctr">
                        <a:lnSpc>
                          <a:spcPct val="107000"/>
                        </a:lnSpc>
                        <a:spcAft>
                          <a:spcPts val="800"/>
                        </a:spcAft>
                      </a:pPr>
                      <a:r>
                        <a:rPr lang="en-GB" sz="1200" dirty="0" smtClean="0">
                          <a:latin typeface="Arial" panose="020B0604020202020204" pitchFamily="34" charset="0"/>
                          <a:cs typeface="Arial" panose="020B0604020202020204" pitchFamily="34" charset="0"/>
                        </a:rPr>
                        <a:t>TS 32.240 </a:t>
                      </a:r>
                      <a:endParaRPr lang="en-GB" sz="1200" dirty="0">
                        <a:latin typeface="Arial" panose="020B0604020202020204" pitchFamily="34" charset="0"/>
                        <a:cs typeface="Arial" panose="020B0604020202020204" pitchFamily="34" charset="0"/>
                      </a:endParaRPr>
                    </a:p>
                  </a:txBody>
                  <a:tcPr marL="72000" marR="36000" marT="36000" marB="36000" anchor="ctr"/>
                </a:tc>
              </a:tr>
              <a:tr h="208381">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nl-NL" sz="1200" b="1" i="0" u="none" strike="noStrike" dirty="0">
                          <a:solidFill>
                            <a:srgbClr val="FF0000"/>
                          </a:solidFill>
                          <a:effectLst/>
                          <a:latin typeface="Arial" panose="020B0604020202020204" pitchFamily="34" charset="0"/>
                          <a:cs typeface="Arial" panose="020B0604020202020204" pitchFamily="34" charset="0"/>
                        </a:rPr>
                        <a:t>Rel-19 </a:t>
                      </a:r>
                      <a:r>
                        <a:rPr lang="nl-NL" sz="1200" b="1" i="0" u="none" strike="noStrike" dirty="0" smtClean="0">
                          <a:solidFill>
                            <a:srgbClr val="FF0000"/>
                          </a:solidFill>
                          <a:effectLst/>
                          <a:latin typeface="Arial" panose="020B0604020202020204" pitchFamily="34" charset="0"/>
                          <a:cs typeface="Arial" panose="020B0604020202020204" pitchFamily="34" charset="0"/>
                        </a:rPr>
                        <a:t>Charging Requirements</a:t>
                      </a:r>
                      <a:endParaRPr lang="nl-NL" sz="1200" b="1" i="0" u="none" strike="noStrike" dirty="0">
                        <a:solidFill>
                          <a:srgbClr val="FF0000"/>
                        </a:solidFill>
                        <a:effectLst/>
                        <a:latin typeface="Arial" panose="020B0604020202020204" pitchFamily="34" charset="0"/>
                        <a:cs typeface="Arial" panose="020B0604020202020204" pitchFamily="34" charset="0"/>
                      </a:endParaRPr>
                    </a:p>
                  </a:txBody>
                  <a:tcPr marL="72000" marR="36000" marT="36000" marB="36000" anchor="ctr"/>
                </a:tc>
                <a:tc>
                  <a:txBody>
                    <a:bodyPr/>
                    <a:lstStyle/>
                    <a:p>
                      <a:pPr algn="l" fontAlgn="t"/>
                      <a:r>
                        <a:rPr lang="en-GB" sz="1200" b="1" i="0" u="none" strike="noStrike" dirty="0" smtClean="0">
                          <a:solidFill>
                            <a:srgbClr val="FF0000"/>
                          </a:solidFill>
                          <a:effectLst/>
                          <a:latin typeface="Arial" panose="020B0604020202020204" pitchFamily="34" charset="0"/>
                          <a:cs typeface="Arial" panose="020B0604020202020204" pitchFamily="34" charset="0"/>
                        </a:rPr>
                        <a:t>R</a:t>
                      </a:r>
                      <a:r>
                        <a:rPr lang="en-US" altLang="zh-CN" sz="1200" b="1" i="0" u="none" strike="noStrike" dirty="0" smtClean="0">
                          <a:solidFill>
                            <a:srgbClr val="FF0000"/>
                          </a:solidFill>
                          <a:effectLst/>
                          <a:latin typeface="Arial" panose="020B0604020202020204" pitchFamily="34" charset="0"/>
                          <a:cs typeface="Arial" panose="020B0604020202020204" pitchFamily="34" charset="0"/>
                        </a:rPr>
                        <a:t>el-19 </a:t>
                      </a:r>
                      <a:r>
                        <a:rPr lang="en-GB" sz="1200" b="1" i="0" u="none" strike="noStrike" dirty="0" smtClean="0">
                          <a:solidFill>
                            <a:srgbClr val="FF0000"/>
                          </a:solidFill>
                          <a:effectLst/>
                          <a:latin typeface="Arial" panose="020B0604020202020204" pitchFamily="34" charset="0"/>
                          <a:cs typeface="Arial" panose="020B0604020202020204" pitchFamily="34" charset="0"/>
                        </a:rPr>
                        <a:t>C</a:t>
                      </a:r>
                      <a:r>
                        <a:rPr lang="en-US" altLang="zh-CN" sz="1200" b="1" i="0" u="none" strike="noStrike" dirty="0" err="1" smtClean="0">
                          <a:solidFill>
                            <a:srgbClr val="FF0000"/>
                          </a:solidFill>
                          <a:effectLst/>
                          <a:latin typeface="Arial" panose="020B0604020202020204" pitchFamily="34" charset="0"/>
                          <a:cs typeface="Arial" panose="020B0604020202020204" pitchFamily="34" charset="0"/>
                        </a:rPr>
                        <a:t>harging</a:t>
                      </a:r>
                      <a:r>
                        <a:rPr lang="en-US" altLang="zh-CN" sz="1200" b="1" i="0" u="none" strike="noStrike" baseline="0" dirty="0" smtClean="0">
                          <a:solidFill>
                            <a:srgbClr val="FF0000"/>
                          </a:solidFill>
                          <a:effectLst/>
                          <a:latin typeface="Arial" panose="020B0604020202020204" pitchFamily="34" charset="0"/>
                          <a:cs typeface="Arial" panose="020B0604020202020204" pitchFamily="34" charset="0"/>
                        </a:rPr>
                        <a:t> Mechanism</a:t>
                      </a:r>
                      <a:endParaRPr lang="en-GB" sz="1200" b="1" i="0" u="none" strike="noStrike" dirty="0">
                        <a:solidFill>
                          <a:srgbClr val="FF0000"/>
                        </a:solidFill>
                        <a:effectLst/>
                        <a:latin typeface="Arial" panose="020B0604020202020204" pitchFamily="34" charset="0"/>
                        <a:cs typeface="Arial" panose="020B0604020202020204" pitchFamily="34" charset="0"/>
                      </a:endParaRPr>
                    </a:p>
                  </a:txBody>
                  <a:tcPr marL="72000" marR="36000" marT="36000" marB="36000" anchor="ctr"/>
                </a:tc>
              </a:tr>
              <a:tr h="186754">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US" sz="1200" b="0" kern="1200" dirty="0" smtClean="0">
                          <a:solidFill>
                            <a:schemeClr val="tx1"/>
                          </a:solidFill>
                          <a:latin typeface="Arial" panose="020B0604020202020204" pitchFamily="34" charset="0"/>
                          <a:ea typeface="+mn-ea"/>
                          <a:cs typeface="Arial" panose="020B0604020202020204" pitchFamily="34" charset="0"/>
                        </a:rPr>
                        <a:t>9.1 G</a:t>
                      </a:r>
                      <a:r>
                        <a:rPr lang="en-US" altLang="zh-CN" sz="1200" b="0" kern="1200" dirty="0" smtClean="0">
                          <a:solidFill>
                            <a:schemeClr val="tx1"/>
                          </a:solidFill>
                          <a:latin typeface="Arial" panose="020B0604020202020204" pitchFamily="34" charset="0"/>
                          <a:ea typeface="+mn-ea"/>
                          <a:cs typeface="Arial" panose="020B0604020202020204" pitchFamily="34" charset="0"/>
                        </a:rPr>
                        <a:t>eneral</a:t>
                      </a:r>
                      <a:endParaRPr lang="aa-ET" sz="1200" b="0" kern="1200" dirty="0">
                        <a:solidFill>
                          <a:schemeClr val="tx1"/>
                        </a:solidFill>
                        <a:latin typeface="Arial" panose="020B0604020202020204" pitchFamily="34" charset="0"/>
                        <a:ea typeface="+mn-ea"/>
                        <a:cs typeface="Arial" panose="020B0604020202020204" pitchFamily="34" charset="0"/>
                      </a:endParaRPr>
                    </a:p>
                  </a:txBody>
                  <a:tcPr marL="72000" marR="36000" marT="36000" marB="3600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middle tier </a:t>
                      </a:r>
                      <a:r>
                        <a:rPr kumimoji="0" lang="en-US" altLang="zh-CN"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charging TSs</a:t>
                      </a:r>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72000" marR="36000" marT="36000" marB="36000" anchor="ctr"/>
                </a:tc>
              </a:tr>
              <a:tr h="186754">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US" sz="1200" b="0" kern="1200" dirty="0" smtClean="0">
                          <a:solidFill>
                            <a:schemeClr val="tx1"/>
                          </a:solidFill>
                          <a:latin typeface="Arial" panose="020B0604020202020204" pitchFamily="34" charset="0"/>
                          <a:ea typeface="+mn-ea"/>
                          <a:cs typeface="Arial" panose="020B0604020202020204" pitchFamily="34" charset="0"/>
                        </a:rPr>
                        <a:t>9.2 5G LAN</a:t>
                      </a:r>
                      <a:r>
                        <a:rPr lang="en-US" altLang="zh-CN" sz="1200" b="0" kern="1200" dirty="0" smtClean="0">
                          <a:solidFill>
                            <a:schemeClr val="tx1"/>
                          </a:solidFill>
                          <a:latin typeface="Arial" panose="020B0604020202020204" pitchFamily="34" charset="0"/>
                          <a:ea typeface="+mn-ea"/>
                          <a:cs typeface="Arial" panose="020B0604020202020204" pitchFamily="34" charset="0"/>
                        </a:rPr>
                        <a:t>-type Service</a:t>
                      </a:r>
                      <a:endParaRPr lang="aa-ET" sz="1200" b="0" kern="1200" dirty="0">
                        <a:solidFill>
                          <a:schemeClr val="tx1"/>
                        </a:solidFill>
                        <a:latin typeface="Arial" panose="020B0604020202020204" pitchFamily="34" charset="0"/>
                        <a:ea typeface="+mn-ea"/>
                        <a:cs typeface="Arial" panose="020B0604020202020204" pitchFamily="34" charset="0"/>
                      </a:endParaRPr>
                    </a:p>
                  </a:txBody>
                  <a:tcPr marL="72000" marR="36000" marT="36000" marB="3600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6.2 </a:t>
                      </a:r>
                      <a:r>
                        <a:rPr kumimoji="0" lang="en-GB"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5G LAN-type service charging</a:t>
                      </a:r>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72000" marR="36000" marT="36000" marB="36000" anchor="ctr"/>
                </a:tc>
              </a:tr>
              <a:tr h="186754">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US" sz="1200" b="0" kern="1200" dirty="0" smtClean="0">
                          <a:solidFill>
                            <a:schemeClr val="tx1"/>
                          </a:solidFill>
                          <a:latin typeface="Arial" panose="020B0604020202020204" pitchFamily="34" charset="0"/>
                          <a:ea typeface="+mn-ea"/>
                          <a:cs typeface="Arial" panose="020B0604020202020204" pitchFamily="34" charset="0"/>
                        </a:rPr>
                        <a:t>9.3</a:t>
                      </a:r>
                      <a:r>
                        <a:rPr lang="en-US" sz="1200" b="0" kern="1200" baseline="0" dirty="0" smtClean="0">
                          <a:solidFill>
                            <a:schemeClr val="tx1"/>
                          </a:solidFill>
                          <a:latin typeface="Arial" panose="020B0604020202020204" pitchFamily="34" charset="0"/>
                          <a:ea typeface="+mn-ea"/>
                          <a:cs typeface="Arial" panose="020B0604020202020204" pitchFamily="34" charset="0"/>
                        </a:rPr>
                        <a:t> 5G Timing Resiliency </a:t>
                      </a:r>
                      <a:endParaRPr lang="aa-ET" sz="1200" b="0" kern="1200" dirty="0">
                        <a:solidFill>
                          <a:schemeClr val="tx1"/>
                        </a:solidFill>
                        <a:latin typeface="Arial" panose="020B0604020202020204" pitchFamily="34" charset="0"/>
                        <a:ea typeface="+mn-ea"/>
                        <a:cs typeface="Arial" panose="020B0604020202020204" pitchFamily="34" charset="0"/>
                      </a:endParaRPr>
                    </a:p>
                  </a:txBody>
                  <a:tcPr marL="72000" marR="36000" marT="36000" marB="3600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middle tier charging TSs (Time based Charging)</a:t>
                      </a:r>
                    </a:p>
                    <a:p>
                      <a:pPr marL="0" marR="0" lvl="0" indent="0" algn="l" defTabSz="914296" rtl="0" eaLnBrk="1" fontAlgn="t"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6.4 5GS TSN services charging</a:t>
                      </a:r>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72000" marR="36000" marT="36000" marB="36000" anchor="ctr"/>
                </a:tc>
              </a:tr>
              <a:tr h="186754">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US" sz="1200" b="0" kern="1200" dirty="0" smtClean="0">
                          <a:solidFill>
                            <a:schemeClr val="tx1"/>
                          </a:solidFill>
                          <a:latin typeface="Arial" panose="020B0604020202020204" pitchFamily="34" charset="0"/>
                          <a:ea typeface="+mn-ea"/>
                          <a:cs typeface="Arial" panose="020B0604020202020204" pitchFamily="34" charset="0"/>
                        </a:rPr>
                        <a:t>9.4 Satellite Access</a:t>
                      </a:r>
                      <a:endParaRPr lang="aa-ET" sz="1200" b="0" kern="1200" dirty="0">
                        <a:solidFill>
                          <a:schemeClr val="tx1"/>
                        </a:solidFill>
                        <a:latin typeface="Arial" panose="020B0604020202020204" pitchFamily="34" charset="0"/>
                        <a:ea typeface="+mn-ea"/>
                        <a:cs typeface="Arial" panose="020B0604020202020204" pitchFamily="34" charset="0"/>
                      </a:endParaRPr>
                    </a:p>
                  </a:txBody>
                  <a:tcPr marL="72000" marR="36000" marT="36000" marB="3600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6.5 Satellite related charging</a:t>
                      </a:r>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72000" marR="36000" marT="36000" marB="36000" anchor="ctr"/>
                </a:tc>
              </a:tr>
              <a:tr h="186754">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US" altLang="zh-CN" sz="1200" b="0" kern="1200" dirty="0" smtClean="0">
                          <a:solidFill>
                            <a:schemeClr val="tx1"/>
                          </a:solidFill>
                          <a:latin typeface="Arial" panose="020B0604020202020204" pitchFamily="34" charset="0"/>
                          <a:ea typeface="+mn-ea"/>
                          <a:cs typeface="Arial" panose="020B0604020202020204" pitchFamily="34" charset="0"/>
                        </a:rPr>
                        <a:t>9.5 Energy efficiency as a Service Criteria</a:t>
                      </a:r>
                      <a:endParaRPr lang="aa-ET" sz="1200" b="0" kern="1200" dirty="0">
                        <a:solidFill>
                          <a:schemeClr val="tx1"/>
                        </a:solidFill>
                        <a:latin typeface="Arial" panose="020B0604020202020204" pitchFamily="34" charset="0"/>
                        <a:ea typeface="+mn-ea"/>
                        <a:cs typeface="Arial" panose="020B0604020202020204" pitchFamily="34" charset="0"/>
                      </a:endParaRPr>
                    </a:p>
                  </a:txBody>
                  <a:tcPr marL="72000" marR="36000" marT="36000" marB="3600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6.6 Energy related charging</a:t>
                      </a:r>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72000" marR="36000" marT="36000" marB="36000" anchor="ctr"/>
                </a:tc>
              </a:tr>
              <a:tr h="197893">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altLang="zh-CN" sz="1200" b="0" kern="1200" dirty="0" smtClean="0">
                          <a:solidFill>
                            <a:schemeClr val="tx1"/>
                          </a:solidFill>
                          <a:latin typeface="Arial" panose="020B0604020202020204" pitchFamily="34" charset="0"/>
                          <a:ea typeface="+mn-ea"/>
                          <a:cs typeface="Arial" panose="020B0604020202020204" pitchFamily="34" charset="0"/>
                        </a:rPr>
                        <a:t>9.6 NG-RAN Sharing</a:t>
                      </a:r>
                      <a:endParaRPr lang="en-GB" sz="1200" b="0" kern="1200" dirty="0">
                        <a:solidFill>
                          <a:schemeClr val="tx1"/>
                        </a:solidFill>
                        <a:latin typeface="Arial" panose="020B0604020202020204" pitchFamily="34" charset="0"/>
                        <a:ea typeface="+mn-ea"/>
                        <a:cs typeface="Arial" panose="020B0604020202020204" pitchFamily="34" charset="0"/>
                      </a:endParaRPr>
                    </a:p>
                  </a:txBody>
                  <a:tcPr marL="72000" marR="36000" marT="36000" marB="3600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6.7 Network sharing charging</a:t>
                      </a:r>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72000" marR="36000" marT="36000" marB="36000" anchor="ctr"/>
                </a:tc>
              </a:tr>
              <a:tr h="286352">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altLang="zh-CN" sz="1200" b="0" kern="1200" dirty="0" smtClean="0">
                          <a:solidFill>
                            <a:schemeClr val="tx1"/>
                          </a:solidFill>
                          <a:latin typeface="Arial" panose="020B0604020202020204" pitchFamily="34" charset="0"/>
                          <a:ea typeface="+mn-ea"/>
                          <a:cs typeface="Arial" panose="020B0604020202020204" pitchFamily="34" charset="0"/>
                        </a:rPr>
                        <a:t>9.7 Minimization of Service Interruption</a:t>
                      </a:r>
                      <a:endParaRPr lang="en-GB" sz="1200" b="0" kern="1200" dirty="0">
                        <a:solidFill>
                          <a:schemeClr val="tx1"/>
                        </a:solidFill>
                        <a:latin typeface="Arial" panose="020B0604020202020204" pitchFamily="34" charset="0"/>
                        <a:ea typeface="+mn-ea"/>
                        <a:cs typeface="Arial" panose="020B0604020202020204" pitchFamily="34" charset="0"/>
                      </a:endParaRPr>
                    </a:p>
                  </a:txBody>
                  <a:tcPr marL="72000" marR="36000" marT="36000" marB="3600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6.X Disaster roaming charging</a:t>
                      </a:r>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72000" marR="36000" marT="36000" marB="36000" anchor="ctr"/>
                </a:tc>
              </a:tr>
              <a:tr h="219390">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altLang="zh-CN" sz="1200" b="0" kern="1200" dirty="0" smtClean="0">
                          <a:solidFill>
                            <a:schemeClr val="tx1"/>
                          </a:solidFill>
                          <a:latin typeface="Arial" panose="020B0604020202020204" pitchFamily="34" charset="0"/>
                          <a:ea typeface="+mn-ea"/>
                          <a:cs typeface="Arial" panose="020B0604020202020204" pitchFamily="34" charset="0"/>
                        </a:rPr>
                        <a:t>9.8</a:t>
                      </a:r>
                      <a:r>
                        <a:rPr lang="en-GB" altLang="zh-CN" sz="1200" b="0" kern="1200" baseline="0" dirty="0" smtClean="0">
                          <a:solidFill>
                            <a:schemeClr val="tx1"/>
                          </a:solidFill>
                          <a:latin typeface="Arial" panose="020B0604020202020204" pitchFamily="34" charset="0"/>
                          <a:ea typeface="+mn-ea"/>
                          <a:cs typeface="Arial" panose="020B0604020202020204" pitchFamily="34" charset="0"/>
                        </a:rPr>
                        <a:t> </a:t>
                      </a:r>
                      <a:r>
                        <a:rPr lang="en-GB" altLang="zh-CN" sz="1200" b="0" kern="1200" dirty="0" smtClean="0">
                          <a:solidFill>
                            <a:schemeClr val="tx1"/>
                          </a:solidFill>
                          <a:latin typeface="Arial" panose="020B0604020202020204" pitchFamily="34" charset="0"/>
                          <a:ea typeface="+mn-ea"/>
                          <a:cs typeface="Arial" panose="020B0604020202020204" pitchFamily="34" charset="0"/>
                        </a:rPr>
                        <a:t>Personal </a:t>
                      </a:r>
                      <a:r>
                        <a:rPr lang="en-GB" altLang="zh-CN" sz="1200" b="0" kern="1200" dirty="0" err="1" smtClean="0">
                          <a:solidFill>
                            <a:schemeClr val="tx1"/>
                          </a:solidFill>
                          <a:latin typeface="Arial" panose="020B0604020202020204" pitchFamily="34" charset="0"/>
                          <a:ea typeface="+mn-ea"/>
                          <a:cs typeface="Arial" panose="020B0604020202020204" pitchFamily="34" charset="0"/>
                        </a:rPr>
                        <a:t>IoT</a:t>
                      </a:r>
                      <a:r>
                        <a:rPr lang="en-GB" altLang="zh-CN" sz="1200" b="0" kern="1200" dirty="0" smtClean="0">
                          <a:solidFill>
                            <a:schemeClr val="tx1"/>
                          </a:solidFill>
                          <a:latin typeface="Arial" panose="020B0604020202020204" pitchFamily="34" charset="0"/>
                          <a:ea typeface="+mn-ea"/>
                          <a:cs typeface="Arial" panose="020B0604020202020204" pitchFamily="34" charset="0"/>
                        </a:rPr>
                        <a:t> Networks and Customer Premises Networks</a:t>
                      </a:r>
                      <a:endParaRPr lang="en-GB" sz="1200" b="0" kern="1200" dirty="0">
                        <a:solidFill>
                          <a:schemeClr val="tx1"/>
                        </a:solidFill>
                        <a:latin typeface="Arial" panose="020B0604020202020204" pitchFamily="34" charset="0"/>
                        <a:ea typeface="+mn-ea"/>
                        <a:cs typeface="Arial" panose="020B0604020202020204" pitchFamily="34" charset="0"/>
                      </a:endParaRPr>
                    </a:p>
                  </a:txBody>
                  <a:tcPr marL="72000" marR="36000" marT="36000" marB="36000" anchor="ctr">
                    <a:solidFill>
                      <a:schemeClr val="bg1">
                        <a:lumMod val="85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solidFill>
                            <a:schemeClr val="accent1"/>
                          </a:solidFill>
                          <a:effectLst/>
                          <a:uLnTx/>
                          <a:uFillTx/>
                          <a:latin typeface="Arial" panose="020B0604020202020204" pitchFamily="34" charset="0"/>
                          <a:ea typeface="+mn-ea"/>
                          <a:cs typeface="Arial" panose="020B0604020202020204" pitchFamily="34" charset="0"/>
                        </a:rPr>
                        <a:t>No Plan</a:t>
                      </a:r>
                    </a:p>
                    <a:p>
                      <a:pPr marL="0" marR="0" lvl="0" indent="0" algn="l" defTabSz="914296" rtl="0" eaLnBrk="1" fontAlgn="t"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noProof="0" dirty="0" smtClean="0">
                          <a:ln>
                            <a:noFill/>
                          </a:ln>
                          <a:solidFill>
                            <a:srgbClr val="FFFF00"/>
                          </a:solidFill>
                          <a:effectLst/>
                          <a:uLnTx/>
                          <a:uFillTx/>
                          <a:latin typeface="Arial" panose="020B0604020202020204" pitchFamily="34" charset="0"/>
                          <a:ea typeface="+mn-ea"/>
                          <a:cs typeface="Arial" panose="020B0604020202020204" pitchFamily="34" charset="0"/>
                        </a:rPr>
                        <a:t>6.10 5GS UAS charging???</a:t>
                      </a:r>
                      <a:endParaRPr kumimoji="0" lang="en-GB" sz="1200" b="0" i="0" u="none" strike="noStrike" kern="1200" cap="none" spc="0" normalizeH="0" baseline="0" noProof="0" dirty="0">
                        <a:ln>
                          <a:noFill/>
                        </a:ln>
                        <a:solidFill>
                          <a:srgbClr val="FFFF00"/>
                        </a:solidFill>
                        <a:effectLst/>
                        <a:uLnTx/>
                        <a:uFillTx/>
                        <a:latin typeface="Arial" panose="020B0604020202020204" pitchFamily="34" charset="0"/>
                        <a:ea typeface="+mn-ea"/>
                        <a:cs typeface="Arial" panose="020B0604020202020204" pitchFamily="34" charset="0"/>
                      </a:endParaRPr>
                    </a:p>
                  </a:txBody>
                  <a:tcPr marL="72000" marR="36000" marT="36000" marB="36000" anchor="ctr">
                    <a:solidFill>
                      <a:schemeClr val="bg1">
                        <a:lumMod val="85000"/>
                      </a:schemeClr>
                    </a:solidFill>
                  </a:tcPr>
                </a:tc>
              </a:tr>
              <a:tr h="192080">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altLang="zh-CN" sz="1200" b="0" kern="1200" dirty="0" smtClean="0">
                          <a:solidFill>
                            <a:schemeClr val="tx1"/>
                          </a:solidFill>
                          <a:latin typeface="Arial" panose="020B0604020202020204" pitchFamily="34" charset="0"/>
                          <a:ea typeface="+mn-ea"/>
                          <a:cs typeface="Arial" panose="020B0604020202020204" pitchFamily="34" charset="0"/>
                        </a:rPr>
                        <a:t>9.9 AI/ML model transfer in 5GS</a:t>
                      </a:r>
                      <a:endParaRPr lang="en-GB" sz="1200" b="0" kern="1200" dirty="0">
                        <a:solidFill>
                          <a:schemeClr val="tx1"/>
                        </a:solidFill>
                        <a:latin typeface="Arial" panose="020B0604020202020204" pitchFamily="34" charset="0"/>
                        <a:ea typeface="+mn-ea"/>
                        <a:cs typeface="Arial" panose="020B0604020202020204" pitchFamily="34" charset="0"/>
                      </a:endParaRPr>
                    </a:p>
                  </a:txBody>
                  <a:tcPr marL="72000" marR="36000" marT="36000" marB="3600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6.9 Exposure Services Charging</a:t>
                      </a:r>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72000" marR="36000" marT="36000" marB="36000" anchor="ctr"/>
                </a:tc>
              </a:tr>
              <a:tr h="186754">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altLang="zh-CN" sz="1200" b="0" kern="1200" dirty="0" smtClean="0">
                          <a:solidFill>
                            <a:schemeClr val="tx1"/>
                          </a:solidFill>
                          <a:latin typeface="Arial" panose="020B0604020202020204" pitchFamily="34" charset="0"/>
                          <a:ea typeface="+mn-ea"/>
                          <a:cs typeface="Arial" panose="020B0604020202020204" pitchFamily="34" charset="0"/>
                        </a:rPr>
                        <a:t>9.10 Providing Access to Local Services</a:t>
                      </a:r>
                      <a:endParaRPr lang="aa-ET" sz="1200" b="0" kern="1200" dirty="0">
                        <a:solidFill>
                          <a:schemeClr val="tx1"/>
                        </a:solidFill>
                        <a:latin typeface="Arial" panose="020B0604020202020204" pitchFamily="34" charset="0"/>
                        <a:ea typeface="+mn-ea"/>
                        <a:cs typeface="Arial" panose="020B0604020202020204" pitchFamily="34" charset="0"/>
                      </a:endParaRPr>
                    </a:p>
                  </a:txBody>
                  <a:tcPr marL="72000" marR="36000" marT="36000" marB="36000"/>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6.3 5G Edge computing services charging</a:t>
                      </a:r>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72000" marR="36000" marT="36000" marB="36000" anchor="ctr"/>
                </a:tc>
              </a:tr>
              <a:tr h="186754">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altLang="zh-CN" sz="1200" b="0" kern="1200" dirty="0" smtClean="0">
                          <a:solidFill>
                            <a:schemeClr val="tx1"/>
                          </a:solidFill>
                          <a:latin typeface="Arial" panose="020B0604020202020204" pitchFamily="34" charset="0"/>
                          <a:ea typeface="+mn-ea"/>
                          <a:cs typeface="Arial" panose="020B0604020202020204" pitchFamily="34" charset="0"/>
                        </a:rPr>
                        <a:t>9.11 Mobile base station relays</a:t>
                      </a:r>
                      <a:endParaRPr lang="aa-ET" sz="1200" b="0" kern="1200" dirty="0">
                        <a:solidFill>
                          <a:schemeClr val="tx1"/>
                        </a:solidFill>
                        <a:latin typeface="Arial" panose="020B0604020202020204" pitchFamily="34" charset="0"/>
                        <a:ea typeface="+mn-ea"/>
                        <a:cs typeface="Arial" panose="020B0604020202020204" pitchFamily="34" charset="0"/>
                      </a:endParaRPr>
                    </a:p>
                  </a:txBody>
                  <a:tcPr marL="72000" marR="36000" marT="36000" marB="36000">
                    <a:solidFill>
                      <a:schemeClr val="bg1">
                        <a:lumMod val="85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solidFill>
                            <a:schemeClr val="accent1"/>
                          </a:solidFill>
                          <a:effectLst/>
                          <a:uLnTx/>
                          <a:uFillTx/>
                          <a:latin typeface="Arial" panose="020B0604020202020204" pitchFamily="34" charset="0"/>
                          <a:ea typeface="+mn-ea"/>
                          <a:cs typeface="Arial" panose="020B0604020202020204" pitchFamily="34" charset="0"/>
                        </a:rPr>
                        <a:t>No Plan</a:t>
                      </a:r>
                      <a:endParaRPr kumimoji="0" lang="en-GB" sz="1200" b="0" i="0" u="none" strike="noStrike" kern="1200" cap="none" spc="0" normalizeH="0" baseline="0" noProof="0" dirty="0">
                        <a:ln>
                          <a:noFill/>
                        </a:ln>
                        <a:solidFill>
                          <a:schemeClr val="accent1"/>
                        </a:solidFill>
                        <a:effectLst/>
                        <a:uLnTx/>
                        <a:uFillTx/>
                        <a:latin typeface="Arial" panose="020B0604020202020204" pitchFamily="34" charset="0"/>
                        <a:ea typeface="+mn-ea"/>
                        <a:cs typeface="Arial" panose="020B0604020202020204" pitchFamily="34" charset="0"/>
                      </a:endParaRPr>
                    </a:p>
                  </a:txBody>
                  <a:tcPr marL="72000" marR="36000" marT="36000" marB="36000" anchor="ctr">
                    <a:solidFill>
                      <a:schemeClr val="bg1">
                        <a:lumMod val="85000"/>
                      </a:schemeClr>
                    </a:solidFill>
                  </a:tcPr>
                </a:tc>
              </a:tr>
              <a:tr h="218931">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altLang="zh-CN" sz="1200" b="0" kern="1200" dirty="0" smtClean="0">
                          <a:solidFill>
                            <a:schemeClr val="tx1"/>
                          </a:solidFill>
                          <a:latin typeface="Arial" panose="020B0604020202020204" pitchFamily="34" charset="0"/>
                          <a:ea typeface="+mn-ea"/>
                          <a:cs typeface="Arial" panose="020B0604020202020204" pitchFamily="34" charset="0"/>
                        </a:rPr>
                        <a:t>9.12 5G wireless sensing service</a:t>
                      </a:r>
                      <a:endParaRPr lang="aa-ET" sz="1200" b="0" kern="1200" dirty="0">
                        <a:solidFill>
                          <a:schemeClr val="tx1"/>
                        </a:solidFill>
                        <a:latin typeface="Arial" panose="020B0604020202020204" pitchFamily="34" charset="0"/>
                        <a:ea typeface="+mn-ea"/>
                        <a:cs typeface="Arial" panose="020B0604020202020204" pitchFamily="34" charset="0"/>
                      </a:endParaRPr>
                    </a:p>
                  </a:txBody>
                  <a:tcPr marL="72000" marR="36000" marT="36000" marB="36000"/>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solidFill>
                            <a:srgbClr val="FF0000"/>
                          </a:solidFill>
                          <a:effectLst/>
                          <a:uLnTx/>
                          <a:uFillTx/>
                          <a:latin typeface="Arial" panose="020B0604020202020204" pitchFamily="34" charset="0"/>
                          <a:ea typeface="+mn-ea"/>
                          <a:cs typeface="Arial" panose="020B0604020202020204" pitchFamily="34" charset="0"/>
                        </a:rPr>
                        <a:t>potential Rel-20</a:t>
                      </a:r>
                      <a:endParaRPr kumimoji="0" lang="en-GB" sz="12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a:txBody>
                  <a:tcPr marL="72000" marR="36000" marT="36000" marB="36000" anchor="ctr"/>
                </a:tc>
              </a:tr>
              <a:tr h="212293">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altLang="zh-CN" sz="1200" b="0" kern="1200" dirty="0" smtClean="0">
                          <a:solidFill>
                            <a:schemeClr val="tx1"/>
                          </a:solidFill>
                          <a:latin typeface="Arial" panose="020B0604020202020204" pitchFamily="34" charset="0"/>
                          <a:ea typeface="+mn-ea"/>
                          <a:cs typeface="Arial" panose="020B0604020202020204" pitchFamily="34" charset="0"/>
                        </a:rPr>
                        <a:t>9.13 Ambient power-enabled </a:t>
                      </a:r>
                      <a:r>
                        <a:rPr lang="en-GB" altLang="zh-CN" sz="1200" b="0" kern="1200" dirty="0" err="1" smtClean="0">
                          <a:solidFill>
                            <a:schemeClr val="tx1"/>
                          </a:solidFill>
                          <a:latin typeface="Arial" panose="020B0604020202020204" pitchFamily="34" charset="0"/>
                          <a:ea typeface="+mn-ea"/>
                          <a:cs typeface="Arial" panose="020B0604020202020204" pitchFamily="34" charset="0"/>
                        </a:rPr>
                        <a:t>IoT</a:t>
                      </a:r>
                      <a:endParaRPr lang="aa-ET" sz="1200" b="0" kern="1200" dirty="0">
                        <a:solidFill>
                          <a:schemeClr val="tx1"/>
                        </a:solidFill>
                        <a:latin typeface="Arial" panose="020B0604020202020204" pitchFamily="34" charset="0"/>
                        <a:ea typeface="+mn-ea"/>
                        <a:cs typeface="Arial" panose="020B0604020202020204" pitchFamily="34" charset="0"/>
                      </a:endParaRPr>
                    </a:p>
                  </a:txBody>
                  <a:tcPr marL="72000" marR="36000" marT="36000" marB="36000"/>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6.8 Ambient </a:t>
                      </a:r>
                      <a:r>
                        <a:rPr kumimoji="0" lang="en-GB" sz="1200" b="0" i="0" u="none" strike="noStrike" kern="1200" cap="none" spc="0" normalizeH="0" baseline="0" noProof="0" dirty="0" err="1" smtClean="0">
                          <a:ln>
                            <a:noFill/>
                          </a:ln>
                          <a:solidFill>
                            <a:prstClr val="black"/>
                          </a:solidFill>
                          <a:effectLst/>
                          <a:uLnTx/>
                          <a:uFillTx/>
                          <a:latin typeface="Arial" panose="020B0604020202020204" pitchFamily="34" charset="0"/>
                          <a:ea typeface="+mn-ea"/>
                          <a:cs typeface="Arial" panose="020B0604020202020204" pitchFamily="34" charset="0"/>
                        </a:rPr>
                        <a:t>IoT</a:t>
                      </a:r>
                      <a:r>
                        <a:rPr kumimoji="0" lang="en-GB"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charging</a:t>
                      </a:r>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72000" marR="36000" marT="36000" marB="36000" anchor="ctr"/>
                </a:tc>
              </a:tr>
              <a:tr h="197610">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altLang="zh-CN" sz="1200" b="0" kern="1200" dirty="0" smtClean="0">
                          <a:solidFill>
                            <a:schemeClr val="tx1"/>
                          </a:solidFill>
                          <a:latin typeface="Arial" panose="020B0604020202020204" pitchFamily="34" charset="0"/>
                          <a:ea typeface="+mn-ea"/>
                          <a:cs typeface="Arial" panose="020B0604020202020204" pitchFamily="34" charset="0"/>
                        </a:rPr>
                        <a:t>9.14 Mobile </a:t>
                      </a:r>
                      <a:r>
                        <a:rPr lang="en-GB" altLang="zh-CN" sz="1200" b="0" kern="1200" dirty="0" err="1" smtClean="0">
                          <a:solidFill>
                            <a:schemeClr val="tx1"/>
                          </a:solidFill>
                          <a:latin typeface="Arial" panose="020B0604020202020204" pitchFamily="34" charset="0"/>
                          <a:ea typeface="+mn-ea"/>
                          <a:cs typeface="Arial" panose="020B0604020202020204" pitchFamily="34" charset="0"/>
                        </a:rPr>
                        <a:t>Metaverse</a:t>
                      </a:r>
                      <a:r>
                        <a:rPr lang="en-GB" altLang="zh-CN" sz="1200" b="0" kern="1200" dirty="0" smtClean="0">
                          <a:solidFill>
                            <a:schemeClr val="tx1"/>
                          </a:solidFill>
                          <a:latin typeface="Arial" panose="020B0604020202020204" pitchFamily="34" charset="0"/>
                          <a:ea typeface="+mn-ea"/>
                          <a:cs typeface="Arial" panose="020B0604020202020204" pitchFamily="34" charset="0"/>
                        </a:rPr>
                        <a:t> Services</a:t>
                      </a:r>
                      <a:endParaRPr lang="aa-ET" sz="1200" b="0" kern="1200" dirty="0">
                        <a:solidFill>
                          <a:schemeClr val="tx1"/>
                        </a:solidFill>
                        <a:latin typeface="Arial" panose="020B0604020202020204" pitchFamily="34" charset="0"/>
                        <a:ea typeface="+mn-ea"/>
                        <a:cs typeface="Arial" panose="020B0604020202020204" pitchFamily="34" charset="0"/>
                      </a:endParaRPr>
                    </a:p>
                  </a:txBody>
                  <a:tcPr marL="72000" marR="36000" marT="36000" marB="36000">
                    <a:solidFill>
                      <a:schemeClr val="bg1">
                        <a:lumMod val="85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chemeClr val="accent1"/>
                          </a:solidFill>
                          <a:effectLst/>
                          <a:uLnTx/>
                          <a:uFillTx/>
                          <a:latin typeface="Arial" panose="020B0604020202020204" pitchFamily="34" charset="0"/>
                          <a:ea typeface="+mn-ea"/>
                          <a:cs typeface="Arial" panose="020B0604020202020204" pitchFamily="34" charset="0"/>
                        </a:rPr>
                        <a:t>No Plan</a:t>
                      </a:r>
                    </a:p>
                  </a:txBody>
                  <a:tcPr marL="72000" marR="36000" marT="36000" marB="36000" anchor="ctr">
                    <a:solidFill>
                      <a:schemeClr val="bg1">
                        <a:lumMod val="85000"/>
                      </a:schemeClr>
                    </a:solidFill>
                  </a:tcPr>
                </a:tc>
              </a:tr>
              <a:tr h="206188">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altLang="zh-CN" sz="1200" b="0" kern="1200" dirty="0" smtClean="0">
                          <a:solidFill>
                            <a:schemeClr val="tx1"/>
                          </a:solidFill>
                          <a:latin typeface="Arial" panose="020B0604020202020204" pitchFamily="34" charset="0"/>
                          <a:ea typeface="+mn-ea"/>
                          <a:cs typeface="Arial" panose="020B0604020202020204" pitchFamily="34" charset="0"/>
                        </a:rPr>
                        <a:t>9.15 Traffic steering and switching over two 3GPP access networks</a:t>
                      </a:r>
                      <a:endParaRPr lang="en-GB" sz="1200" b="0" kern="1200" dirty="0">
                        <a:solidFill>
                          <a:schemeClr val="tx1"/>
                        </a:solidFill>
                        <a:latin typeface="Arial" panose="020B0604020202020204" pitchFamily="34" charset="0"/>
                        <a:ea typeface="+mn-ea"/>
                        <a:cs typeface="Arial" panose="020B0604020202020204" pitchFamily="34" charset="0"/>
                      </a:endParaRPr>
                    </a:p>
                  </a:txBody>
                  <a:tcPr marL="72000" marR="36000" marT="36000" marB="36000"/>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middle tier </a:t>
                      </a:r>
                      <a:r>
                        <a:rPr kumimoji="0" lang="en-US" altLang="zh-CN"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charging TSs</a:t>
                      </a:r>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72000" marR="36000" marT="36000" marB="36000" anchor="ctr"/>
                </a:tc>
              </a:tr>
            </a:tbl>
          </a:graphicData>
        </a:graphic>
      </p:graphicFrame>
      <p:sp>
        <p:nvSpPr>
          <p:cNvPr id="5" name="标题 1"/>
          <p:cNvSpPr>
            <a:spLocks noGrp="1"/>
          </p:cNvSpPr>
          <p:nvPr>
            <p:ph type="title"/>
          </p:nvPr>
        </p:nvSpPr>
        <p:spPr>
          <a:xfrm>
            <a:off x="1031082" y="168276"/>
            <a:ext cx="9102725" cy="1143000"/>
          </a:xfrm>
        </p:spPr>
        <p:txBody>
          <a:bodyPr/>
          <a:lstStyle/>
          <a:p>
            <a:r>
              <a:rPr lang="en-US" altLang="zh-CN" sz="4400" dirty="0" smtClean="0"/>
              <a:t>SA1 Charging </a:t>
            </a:r>
            <a:r>
              <a:rPr lang="en-US" altLang="zh-CN" sz="4400" dirty="0" smtClean="0"/>
              <a:t>Requirements Mapping</a:t>
            </a:r>
            <a:endParaRPr lang="zh-CN" altLang="en-US" dirty="0"/>
          </a:p>
        </p:txBody>
      </p:sp>
    </p:spTree>
    <p:extLst>
      <p:ext uri="{BB962C8B-B14F-4D97-AF65-F5344CB8AC3E}">
        <p14:creationId xmlns:p14="http://schemas.microsoft.com/office/powerpoint/2010/main" val="1000718810"/>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6F9A58A-34DE-4257-B8E0-D5465187E40E}"/>
              </a:ext>
            </a:extLst>
          </p:cNvPr>
          <p:cNvSpPr>
            <a:spLocks noGrp="1"/>
          </p:cNvSpPr>
          <p:nvPr>
            <p:ph type="title"/>
          </p:nvPr>
        </p:nvSpPr>
        <p:spPr>
          <a:xfrm>
            <a:off x="452438" y="0"/>
            <a:ext cx="9102725" cy="1143000"/>
          </a:xfrm>
        </p:spPr>
        <p:txBody>
          <a:bodyPr/>
          <a:lstStyle/>
          <a:p>
            <a:pPr algn="l"/>
            <a:r>
              <a:rPr lang="en-US" altLang="zh-CN" sz="3200" dirty="0" smtClean="0"/>
              <a:t>General charging requirements</a:t>
            </a:r>
            <a:endParaRPr lang="zh-CN" altLang="en-US" sz="3200" dirty="0"/>
          </a:p>
        </p:txBody>
      </p:sp>
      <p:graphicFrame>
        <p:nvGraphicFramePr>
          <p:cNvPr id="5" name="表格 4"/>
          <p:cNvGraphicFramePr>
            <a:graphicFrameLocks noGrp="1"/>
          </p:cNvGraphicFramePr>
          <p:nvPr>
            <p:extLst>
              <p:ext uri="{D42A27DB-BD31-4B8C-83A1-F6EECF244321}">
                <p14:modId xmlns:p14="http://schemas.microsoft.com/office/powerpoint/2010/main" val="1262805905"/>
              </p:ext>
            </p:extLst>
          </p:nvPr>
        </p:nvGraphicFramePr>
        <p:xfrm>
          <a:off x="282634" y="1232713"/>
          <a:ext cx="10961630" cy="4813411"/>
        </p:xfrm>
        <a:graphic>
          <a:graphicData uri="http://schemas.openxmlformats.org/drawingml/2006/table">
            <a:tbl>
              <a:tblPr/>
              <a:tblGrid>
                <a:gridCol w="1119446"/>
                <a:gridCol w="7434731"/>
                <a:gridCol w="1282549"/>
                <a:gridCol w="1124904"/>
              </a:tblGrid>
              <a:tr h="183124">
                <a:tc>
                  <a:txBody>
                    <a:bodyPr/>
                    <a:lstStyle/>
                    <a:p>
                      <a:pPr algn="ctr" fontAlgn="t">
                        <a:spcAft>
                          <a:spcPts val="300"/>
                        </a:spcAft>
                      </a:pPr>
                      <a:endPar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altLang="zh-CN" sz="1050" b="1" i="0" u="none" strike="noStrike"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SA1 Charging Requirements  </a:t>
                      </a:r>
                      <a:endPar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SA5  WID </a:t>
                      </a:r>
                      <a:endPar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Status</a:t>
                      </a:r>
                      <a:r>
                        <a:rPr lang="en-US" sz="1050" b="1" i="0" u="none" strike="noStrike" baseline="0"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 </a:t>
                      </a:r>
                      <a:endPar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r>
              <a:tr h="317457">
                <a:tc rowSpan="14">
                  <a:txBody>
                    <a:bodyPr/>
                    <a:lstStyle/>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TS</a:t>
                      </a:r>
                      <a:r>
                        <a:rPr lang="en-US" altLang="zh-CN" sz="1050" b="0" i="0" u="none" strike="noStrike" baseline="0" dirty="0" smtClean="0">
                          <a:solidFill>
                            <a:srgbClr val="000000"/>
                          </a:solidFill>
                          <a:effectLst/>
                          <a:latin typeface="Arial" panose="020B0604020202020204" pitchFamily="34" charset="0"/>
                          <a:ea typeface="等线" panose="02010600030101010101" pitchFamily="2" charset="-122"/>
                        </a:rPr>
                        <a:t> </a:t>
                      </a:r>
                      <a:r>
                        <a:rPr lang="en-US" altLang="zh-CN" sz="1050" b="0" i="0" u="none" strike="noStrike" baseline="0" dirty="0" smtClean="0">
                          <a:solidFill>
                            <a:srgbClr val="000000"/>
                          </a:solidFill>
                          <a:effectLst/>
                          <a:latin typeface="Arial" panose="020B0604020202020204" pitchFamily="34" charset="0"/>
                          <a:ea typeface="等线" panose="02010600030101010101" pitchFamily="2" charset="-122"/>
                        </a:rPr>
                        <a:t>22.261</a:t>
                      </a:r>
                      <a:endParaRPr lang="en-US" altLang="zh-CN" sz="1050" b="0" i="0" u="none" strike="noStrike" baseline="0" dirty="0" smtClean="0">
                        <a:solidFill>
                          <a:srgbClr val="000000"/>
                        </a:solidFill>
                        <a:effectLst/>
                        <a:latin typeface="Arial" panose="020B0604020202020204" pitchFamily="34" charset="0"/>
                        <a:ea typeface="等线" panose="02010600030101010101" pitchFamily="2" charset="-122"/>
                      </a:endParaRPr>
                    </a:p>
                    <a:p>
                      <a:pPr marL="0" marR="0" lvl="0" indent="0" algn="l" defTabSz="1219170" rtl="0" eaLnBrk="1" fontAlgn="t" latinLnBrk="0" hangingPunct="1">
                        <a:lnSpc>
                          <a:spcPct val="100000"/>
                        </a:lnSpc>
                        <a:spcBef>
                          <a:spcPts val="0"/>
                        </a:spcBef>
                        <a:spcAft>
                          <a:spcPts val="300"/>
                        </a:spcAft>
                        <a:buClrTx/>
                        <a:buSzTx/>
                        <a:buFontTx/>
                        <a:buNone/>
                        <a:tabLst/>
                        <a:defRPr/>
                      </a:pPr>
                      <a:r>
                        <a:rPr lang="en-GB" altLang="zh-CN" sz="1050" b="0" i="0" u="none" strike="noStrike" kern="1200" baseline="0" dirty="0" smtClean="0">
                          <a:solidFill>
                            <a:srgbClr val="000000"/>
                          </a:solidFill>
                          <a:effectLst/>
                          <a:latin typeface="Arial" panose="020B0604020202020204" pitchFamily="34" charset="0"/>
                          <a:ea typeface="等线" panose="02010600030101010101" pitchFamily="2" charset="-122"/>
                          <a:cs typeface="+mn-cs"/>
                        </a:rPr>
                        <a:t>9.1 General</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GB" altLang="zh-CN" sz="1050" b="0" i="0" u="none" strike="noStrike" kern="1200" baseline="0" dirty="0" smtClean="0">
                          <a:solidFill>
                            <a:srgbClr val="000000"/>
                          </a:solidFill>
                          <a:effectLst/>
                          <a:latin typeface="Arial" panose="020B0604020202020204" pitchFamily="34" charset="0"/>
                          <a:ea typeface="等线" panose="02010600030101010101" pitchFamily="2" charset="-122"/>
                          <a:cs typeface="+mn-cs"/>
                        </a:rPr>
                        <a:t>The 5G core network shall support collection of all charging information on either a network or a slice basis.</a:t>
                      </a:r>
                      <a:endParaRPr lang="en-US"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smtClean="0">
                          <a:solidFill>
                            <a:srgbClr val="000000"/>
                          </a:solidFill>
                          <a:effectLst/>
                          <a:latin typeface="Arial" panose="020B0604020202020204" pitchFamily="34" charset="0"/>
                          <a:ea typeface="等线" panose="02010600030101010101" pitchFamily="2" charset="-122"/>
                        </a:rPr>
                        <a:t>TS 32.255/32.256</a:t>
                      </a: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smtClean="0">
                          <a:solidFill>
                            <a:srgbClr val="000000"/>
                          </a:solidFill>
                          <a:effectLst/>
                          <a:latin typeface="Arial" panose="020B0604020202020204" pitchFamily="34" charset="0"/>
                          <a:ea typeface="等线" panose="02010600030101010101" pitchFamily="2" charset="-122"/>
                        </a:rPr>
                        <a:t>Completed</a:t>
                      </a: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r h="194394">
                <a:tc vMerge="1">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GB" altLang="zh-CN" sz="1050" b="0" i="0" u="none" strike="noStrike" kern="1200" baseline="0" dirty="0" smtClean="0">
                          <a:solidFill>
                            <a:srgbClr val="000000"/>
                          </a:solidFill>
                          <a:effectLst/>
                          <a:latin typeface="Arial" panose="020B0604020202020204" pitchFamily="34" charset="0"/>
                          <a:ea typeface="等线" panose="02010600030101010101" pitchFamily="2" charset="-122"/>
                          <a:cs typeface="+mn-cs"/>
                        </a:rPr>
                        <a:t>The 5G core network shall support collection of charging information for alternative authentication mechanisms.</a:t>
                      </a:r>
                      <a:endParaRPr lang="en-US"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smtClean="0">
                          <a:solidFill>
                            <a:srgbClr val="000000"/>
                          </a:solidFill>
                          <a:effectLst/>
                          <a:latin typeface="Arial" panose="020B0604020202020204" pitchFamily="34" charset="0"/>
                          <a:ea typeface="等线" panose="02010600030101010101" pitchFamily="2" charset="-122"/>
                        </a:rPr>
                        <a:t>?</a:t>
                      </a: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r h="289338">
                <a:tc vMerge="1">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hangingPunct="0"/>
                      <a:r>
                        <a:rPr lang="en-GB" altLang="zh-CN" sz="1050" b="0" i="0" u="none" strike="noStrike" kern="1200" baseline="0" dirty="0" smtClean="0">
                          <a:solidFill>
                            <a:srgbClr val="000000"/>
                          </a:solidFill>
                          <a:effectLst/>
                          <a:latin typeface="Arial" panose="020B0604020202020204" pitchFamily="34" charset="0"/>
                          <a:ea typeface="等线" panose="02010600030101010101" pitchFamily="2" charset="-122"/>
                          <a:cs typeface="+mn-cs"/>
                        </a:rPr>
                        <a:t>The 5G core network shall support collection of charging information associated with each serving MNO when multi-network connectivity is used under the control of the home operator.</a:t>
                      </a:r>
                      <a:endParaRPr lang="zh-CN"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smtClean="0">
                          <a:solidFill>
                            <a:srgbClr val="000000"/>
                          </a:solidFill>
                          <a:effectLst/>
                          <a:latin typeface="Arial" panose="020B0604020202020204" pitchFamily="34" charset="0"/>
                          <a:ea typeface="等线" panose="02010600030101010101" pitchFamily="2" charset="-122"/>
                        </a:rPr>
                        <a:t>Network</a:t>
                      </a:r>
                      <a:r>
                        <a:rPr lang="en-US" sz="1050" b="0" i="0" u="none" strike="noStrike" baseline="0" dirty="0" smtClean="0">
                          <a:solidFill>
                            <a:srgbClr val="000000"/>
                          </a:solidFill>
                          <a:effectLst/>
                          <a:latin typeface="Arial" panose="020B0604020202020204" pitchFamily="34" charset="0"/>
                          <a:ea typeface="等线" panose="02010600030101010101" pitchFamily="2" charset="-122"/>
                        </a:rPr>
                        <a:t> sharing?</a:t>
                      </a: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Completed</a:t>
                      </a: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r h="171238">
                <a:tc vMerge="1">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GB" altLang="zh-CN" sz="1050" b="0" i="0" u="none" strike="noStrike" kern="1200" baseline="0" dirty="0" smtClean="0">
                          <a:solidFill>
                            <a:srgbClr val="000000"/>
                          </a:solidFill>
                          <a:effectLst/>
                          <a:latin typeface="Arial" panose="020B0604020202020204" pitchFamily="34" charset="0"/>
                          <a:ea typeface="等线" panose="02010600030101010101" pitchFamily="2" charset="-122"/>
                          <a:cs typeface="+mn-cs"/>
                        </a:rPr>
                        <a:t>The 5G core network shall support charging for services/applications in an operator’s Service Hosting Environment.</a:t>
                      </a:r>
                      <a:endParaRPr lang="zh-CN"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smtClean="0">
                          <a:solidFill>
                            <a:srgbClr val="000000"/>
                          </a:solidFill>
                          <a:effectLst/>
                          <a:latin typeface="Arial" panose="020B0604020202020204" pitchFamily="34" charset="0"/>
                          <a:ea typeface="等线" panose="02010600030101010101" pitchFamily="2" charset="-122"/>
                        </a:rPr>
                        <a:t>?</a:t>
                      </a: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r h="171238">
                <a:tc vMerge="1">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GB" altLang="zh-CN" sz="1050" b="0" i="0" u="none" strike="noStrike" kern="1200" baseline="0" dirty="0" smtClean="0">
                          <a:solidFill>
                            <a:srgbClr val="000000"/>
                          </a:solidFill>
                          <a:effectLst/>
                          <a:latin typeface="Arial" panose="020B0604020202020204" pitchFamily="34" charset="0"/>
                          <a:ea typeface="等线" panose="02010600030101010101" pitchFamily="2" charset="-122"/>
                          <a:cs typeface="+mn-cs"/>
                        </a:rPr>
                        <a:t>The 5G core network shall support charging for content delivered from a content caching application.</a:t>
                      </a:r>
                      <a:endParaRPr lang="zh-CN"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smtClean="0">
                          <a:solidFill>
                            <a:srgbClr val="000000"/>
                          </a:solidFill>
                          <a:effectLst/>
                          <a:latin typeface="Arial" panose="020B0604020202020204" pitchFamily="34" charset="0"/>
                          <a:ea typeface="等线" panose="02010600030101010101" pitchFamily="2" charset="-122"/>
                        </a:rPr>
                        <a:t>?</a:t>
                      </a: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r h="289338">
                <a:tc vMerge="1">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hangingPunct="0"/>
                      <a:r>
                        <a:rPr lang="en-GB" altLang="zh-CN" sz="1050" b="0" i="0" u="none" strike="noStrike" kern="1200" baseline="0" dirty="0" smtClean="0">
                          <a:solidFill>
                            <a:srgbClr val="000000"/>
                          </a:solidFill>
                          <a:effectLst/>
                          <a:latin typeface="Arial" panose="020B0604020202020204" pitchFamily="34" charset="0"/>
                          <a:ea typeface="等线" panose="02010600030101010101" pitchFamily="2" charset="-122"/>
                          <a:cs typeface="+mn-cs"/>
                        </a:rPr>
                        <a:t>The 5G core network shall support collection of charging information based on the access type (e.g. 3GPP, non-3GPP, satellite access).</a:t>
                      </a:r>
                      <a:endParaRPr lang="zh-CN"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smtClean="0">
                          <a:solidFill>
                            <a:srgbClr val="000000"/>
                          </a:solidFill>
                          <a:effectLst/>
                          <a:latin typeface="Arial" panose="020B0604020202020204" pitchFamily="34" charset="0"/>
                          <a:ea typeface="等线" panose="02010600030101010101" pitchFamily="2" charset="-122"/>
                        </a:rPr>
                        <a:t>TS 32.255/32.256</a:t>
                      </a: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smtClean="0">
                          <a:solidFill>
                            <a:srgbClr val="000000"/>
                          </a:solidFill>
                          <a:effectLst/>
                          <a:latin typeface="Arial" panose="020B0604020202020204" pitchFamily="34" charset="0"/>
                          <a:ea typeface="等线" panose="02010600030101010101" pitchFamily="2" charset="-122"/>
                        </a:rPr>
                        <a:t>Completed</a:t>
                      </a: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r h="171238">
                <a:tc vMerge="1">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hangingPunct="0"/>
                      <a:r>
                        <a:rPr lang="en-GB" altLang="zh-CN" sz="1050" b="0" i="0" u="none" strike="noStrike" kern="1200" baseline="0" dirty="0" smtClean="0">
                          <a:solidFill>
                            <a:srgbClr val="000000"/>
                          </a:solidFill>
                          <a:effectLst/>
                          <a:latin typeface="Arial" panose="020B0604020202020204" pitchFamily="34" charset="0"/>
                          <a:ea typeface="等线" panose="02010600030101010101" pitchFamily="2" charset="-122"/>
                          <a:cs typeface="+mn-cs"/>
                        </a:rPr>
                        <a:t>The 5G core network shall support collection of charging information based on the slice that the UE accesses.</a:t>
                      </a:r>
                      <a:endParaRPr lang="zh-CN"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smtClean="0">
                          <a:solidFill>
                            <a:srgbClr val="000000"/>
                          </a:solidFill>
                          <a:effectLst/>
                          <a:latin typeface="Arial" panose="020B0604020202020204" pitchFamily="34" charset="0"/>
                          <a:ea typeface="等线" panose="02010600030101010101" pitchFamily="2" charset="-122"/>
                        </a:rPr>
                        <a:t>TS 32.255/32.256</a:t>
                      </a: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smtClean="0">
                          <a:solidFill>
                            <a:srgbClr val="000000"/>
                          </a:solidFill>
                          <a:effectLst/>
                          <a:latin typeface="Arial" panose="020B0604020202020204" pitchFamily="34" charset="0"/>
                          <a:ea typeface="等线" panose="02010600030101010101" pitchFamily="2" charset="-122"/>
                        </a:rPr>
                        <a:t>Completed</a:t>
                      </a: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r h="289338">
                <a:tc vMerge="1">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US" altLang="zh-CN" sz="1050" b="0" i="0" u="none" strike="noStrike" kern="1200" baseline="0" dirty="0" smtClean="0">
                          <a:solidFill>
                            <a:srgbClr val="000000"/>
                          </a:solidFill>
                          <a:effectLst/>
                          <a:latin typeface="Arial" panose="020B0604020202020204" pitchFamily="34" charset="0"/>
                          <a:ea typeface="等线" panose="02010600030101010101" pitchFamily="2" charset="-122"/>
                          <a:cs typeface="+mn-cs"/>
                        </a:rPr>
                        <a:t>T</a:t>
                      </a:r>
                      <a:r>
                        <a:rPr lang="en-GB" altLang="zh-CN" sz="1050" b="0" i="0" u="none" strike="noStrike" kern="1200" baseline="0" dirty="0" smtClean="0">
                          <a:solidFill>
                            <a:srgbClr val="000000"/>
                          </a:solidFill>
                          <a:effectLst/>
                          <a:latin typeface="Arial" panose="020B0604020202020204" pitchFamily="34" charset="0"/>
                          <a:ea typeface="等线" panose="02010600030101010101" pitchFamily="2" charset="-122"/>
                          <a:cs typeface="+mn-cs"/>
                        </a:rPr>
                        <a:t>he 5G system shall be able to generate charging information regarding the used radio resources e.g. used frequency bands.</a:t>
                      </a:r>
                      <a:endParaRPr lang="zh-CN" altLang="zh-CN" sz="105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smtClean="0">
                          <a:solidFill>
                            <a:srgbClr val="000000"/>
                          </a:solidFill>
                          <a:effectLst/>
                          <a:latin typeface="Arial" panose="020B0604020202020204" pitchFamily="34" charset="0"/>
                          <a:ea typeface="等线" panose="02010600030101010101" pitchFamily="2" charset="-122"/>
                        </a:rPr>
                        <a:t>No</a:t>
                      </a: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r h="258719">
                <a:tc vMerge="1">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l" defTabSz="1219170" rtl="0" eaLnBrk="1" fontAlgn="t" latinLnBrk="0" hangingPunct="1">
                        <a:spcAft>
                          <a:spcPts val="300"/>
                        </a:spcAft>
                      </a:pPr>
                      <a:r>
                        <a:rPr lang="en-US" altLang="zh-CN" sz="1050" b="0" i="0" u="none" strike="noStrike" kern="1200" baseline="0" dirty="0" smtClean="0">
                          <a:solidFill>
                            <a:srgbClr val="000000"/>
                          </a:solidFill>
                          <a:effectLst/>
                          <a:latin typeface="Arial" panose="020B0604020202020204" pitchFamily="34" charset="0"/>
                          <a:ea typeface="等线" panose="02010600030101010101" pitchFamily="2" charset="-122"/>
                          <a:cs typeface="+mn-cs"/>
                        </a:rPr>
                        <a:t>The 5G core network shall support collection of charging information based on the capacity and performance metrics.</a:t>
                      </a:r>
                      <a:endParaRPr lang="zh-CN"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smtClean="0">
                          <a:solidFill>
                            <a:srgbClr val="000000"/>
                          </a:solidFill>
                          <a:effectLst/>
                          <a:latin typeface="Arial" panose="020B0604020202020204" pitchFamily="34" charset="0"/>
                          <a:ea typeface="等线" panose="02010600030101010101" pitchFamily="2" charset="-122"/>
                        </a:rPr>
                        <a:t>TS 28.201</a:t>
                      </a: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Completed</a:t>
                      </a: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r h="435557">
                <a:tc vMerge="1">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GB" altLang="zh-CN" sz="1050" b="0" i="0" u="none" strike="noStrike" kern="1200" baseline="0" dirty="0" smtClean="0">
                          <a:solidFill>
                            <a:srgbClr val="000000"/>
                          </a:solidFill>
                          <a:effectLst/>
                          <a:latin typeface="Arial" panose="020B0604020202020204" pitchFamily="34" charset="0"/>
                          <a:ea typeface="等线" panose="02010600030101010101" pitchFamily="2" charset="-122"/>
                          <a:cs typeface="+mn-cs"/>
                        </a:rPr>
                        <a:t>The 5G system shall be able to support an indirect network connection even when the UE is in E-UTRAN or NG-RAN overage.</a:t>
                      </a:r>
                      <a:endParaRPr lang="zh-CN"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TS</a:t>
                      </a:r>
                      <a:r>
                        <a:rPr lang="en-US" altLang="zh-CN" sz="1050" b="0" i="0" u="none" strike="noStrike" baseline="0" dirty="0" smtClean="0">
                          <a:solidFill>
                            <a:srgbClr val="000000"/>
                          </a:solidFill>
                          <a:effectLst/>
                          <a:latin typeface="Arial" panose="020B0604020202020204" pitchFamily="34" charset="0"/>
                          <a:ea typeface="等线" panose="02010600030101010101" pitchFamily="2" charset="-122"/>
                        </a:rPr>
                        <a:t> 32.255</a:t>
                      </a: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Completed</a:t>
                      </a:r>
                    </a:p>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r h="289338">
                <a:tc vMerge="1">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GB" altLang="zh-CN" sz="1050" b="0" i="0" u="none" strike="noStrike" kern="1200" baseline="0" dirty="0" smtClean="0">
                          <a:solidFill>
                            <a:srgbClr val="000000"/>
                          </a:solidFill>
                          <a:effectLst/>
                          <a:latin typeface="Arial" panose="020B0604020202020204" pitchFamily="34" charset="0"/>
                          <a:ea typeface="等线" panose="02010600030101010101" pitchFamily="2" charset="-122"/>
                          <a:cs typeface="+mn-cs"/>
                        </a:rPr>
                        <a:t>The 5G system shall be able to support mechanisms to differentiate charging information for traffic carried over satellite backhaul.</a:t>
                      </a:r>
                      <a:endParaRPr lang="zh-CN"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TS</a:t>
                      </a:r>
                      <a:r>
                        <a:rPr lang="en-US" altLang="zh-CN" sz="1050" b="0" i="0" u="none" strike="noStrike" baseline="0" dirty="0" smtClean="0">
                          <a:solidFill>
                            <a:srgbClr val="000000"/>
                          </a:solidFill>
                          <a:effectLst/>
                          <a:latin typeface="Arial" panose="020B0604020202020204" pitchFamily="34" charset="0"/>
                          <a:ea typeface="等线" panose="02010600030101010101" pitchFamily="2" charset="-122"/>
                        </a:rPr>
                        <a:t> 32.255</a:t>
                      </a: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Completed</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r h="289338">
                <a:tc vMerge="1">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hangingPunct="0"/>
                      <a:r>
                        <a:rPr lang="en-GB" altLang="zh-CN" sz="1050" b="0" i="0" u="none" strike="noStrike" kern="1200" baseline="0" dirty="0" smtClean="0">
                          <a:solidFill>
                            <a:srgbClr val="000000"/>
                          </a:solidFill>
                          <a:effectLst/>
                          <a:latin typeface="Arial" panose="020B0604020202020204" pitchFamily="34" charset="0"/>
                          <a:ea typeface="等线" panose="02010600030101010101" pitchFamily="2" charset="-122"/>
                          <a:cs typeface="+mn-cs"/>
                        </a:rPr>
                        <a:t>For service function chaining (see clause 10) the collection of charging information associated to the use of service functions and the chain of service functions requested by third parties shall be supported.</a:t>
                      </a:r>
                      <a:endParaRPr lang="zh-CN"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smtClean="0">
                          <a:solidFill>
                            <a:srgbClr val="000000"/>
                          </a:solidFill>
                          <a:effectLst/>
                          <a:latin typeface="Arial" panose="020B0604020202020204" pitchFamily="34" charset="0"/>
                          <a:ea typeface="等线" panose="02010600030101010101" pitchFamily="2" charset="-122"/>
                        </a:rPr>
                        <a:t>NO</a:t>
                      </a: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r h="289338">
                <a:tc vMerge="1">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GB" altLang="zh-CN" sz="1050" b="0" i="0" u="none" strike="noStrike" kern="1200" baseline="0" dirty="0" smtClean="0">
                          <a:solidFill>
                            <a:srgbClr val="000000"/>
                          </a:solidFill>
                          <a:effectLst/>
                          <a:latin typeface="Arial" panose="020B0604020202020204" pitchFamily="34" charset="0"/>
                          <a:ea typeface="等线" panose="02010600030101010101" pitchFamily="2" charset="-122"/>
                          <a:cs typeface="+mn-cs"/>
                        </a:rPr>
                        <a:t>The 5G system shall be able to support collection of charging information for a group of UEs, e.g. UEs of a AI/ML FL group.</a:t>
                      </a:r>
                      <a:endParaRPr lang="zh-CN"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smtClean="0">
                          <a:solidFill>
                            <a:srgbClr val="000000"/>
                          </a:solidFill>
                          <a:effectLst/>
                          <a:latin typeface="Arial" panose="020B0604020202020204" pitchFamily="34" charset="0"/>
                          <a:ea typeface="等线" panose="02010600030101010101" pitchFamily="2" charset="-122"/>
                        </a:rPr>
                        <a:t>TS 32.254 </a:t>
                      </a: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Completed</a:t>
                      </a: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r h="360403">
                <a:tc vMerge="1">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hangingPunct="0"/>
                      <a:r>
                        <a:rPr lang="en-GB" altLang="zh-CN" sz="1050" b="0" i="0" u="none" strike="noStrike" kern="1200" baseline="0" dirty="0" smtClean="0">
                          <a:solidFill>
                            <a:srgbClr val="000000"/>
                          </a:solidFill>
                          <a:effectLst/>
                          <a:latin typeface="Arial" panose="020B0604020202020204" pitchFamily="34" charset="0"/>
                          <a:ea typeface="等线" panose="02010600030101010101" pitchFamily="2" charset="-122"/>
                          <a:cs typeface="+mn-cs"/>
                        </a:rPr>
                        <a:t>The 5G system shall be able to support charging mechanism for multiple UE exchange data for the same service using the direct device connection.</a:t>
                      </a:r>
                      <a:endParaRPr lang="zh-CN"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err="1" smtClean="0">
                          <a:solidFill>
                            <a:srgbClr val="000000"/>
                          </a:solidFill>
                          <a:effectLst/>
                          <a:latin typeface="Arial" panose="020B0604020202020204" pitchFamily="34" charset="0"/>
                          <a:ea typeface="等线" panose="02010600030101010101" pitchFamily="2" charset="-122"/>
                        </a:rPr>
                        <a:t>ProSe</a:t>
                      </a:r>
                      <a:r>
                        <a:rPr lang="en-US" sz="1050" b="0" i="0" u="none" strike="noStrike" baseline="0" dirty="0" smtClean="0">
                          <a:solidFill>
                            <a:srgbClr val="000000"/>
                          </a:solidFill>
                          <a:effectLst/>
                          <a:latin typeface="Arial" panose="020B0604020202020204" pitchFamily="34" charset="0"/>
                          <a:ea typeface="等线" panose="02010600030101010101" pitchFamily="2" charset="-122"/>
                        </a:rPr>
                        <a:t> Charging? </a:t>
                      </a: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Completed</a:t>
                      </a: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18899417"/>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6F9A58A-34DE-4257-B8E0-D5465187E40E}"/>
              </a:ext>
            </a:extLst>
          </p:cNvPr>
          <p:cNvSpPr>
            <a:spLocks noGrp="1"/>
          </p:cNvSpPr>
          <p:nvPr>
            <p:ph type="title"/>
          </p:nvPr>
        </p:nvSpPr>
        <p:spPr>
          <a:xfrm>
            <a:off x="452438" y="171450"/>
            <a:ext cx="9102725" cy="1143000"/>
          </a:xfrm>
        </p:spPr>
        <p:txBody>
          <a:bodyPr/>
          <a:lstStyle/>
          <a:p>
            <a:pPr algn="l"/>
            <a:r>
              <a:rPr lang="en-US" altLang="zh-CN" sz="3200" dirty="0"/>
              <a:t>Charging requirements </a:t>
            </a:r>
            <a:r>
              <a:rPr lang="en-US" altLang="zh-CN" sz="3200" dirty="0" smtClean="0"/>
              <a:t>of Energy </a:t>
            </a:r>
            <a:r>
              <a:rPr lang="en-US" altLang="zh-CN" sz="3200" dirty="0"/>
              <a:t>efficiency as a Service </a:t>
            </a:r>
            <a:r>
              <a:rPr lang="en-US" altLang="zh-CN" sz="3200" dirty="0" smtClean="0"/>
              <a:t>Criteria</a:t>
            </a:r>
            <a:endParaRPr lang="zh-CN" altLang="en-US" sz="3200" dirty="0"/>
          </a:p>
        </p:txBody>
      </p:sp>
      <p:graphicFrame>
        <p:nvGraphicFramePr>
          <p:cNvPr id="4" name="表格 3"/>
          <p:cNvGraphicFramePr>
            <a:graphicFrameLocks noGrp="1"/>
          </p:cNvGraphicFramePr>
          <p:nvPr>
            <p:extLst>
              <p:ext uri="{D42A27DB-BD31-4B8C-83A1-F6EECF244321}">
                <p14:modId xmlns:p14="http://schemas.microsoft.com/office/powerpoint/2010/main" val="3197925009"/>
              </p:ext>
            </p:extLst>
          </p:nvPr>
        </p:nvGraphicFramePr>
        <p:xfrm>
          <a:off x="509588" y="1314450"/>
          <a:ext cx="10701371" cy="4342793"/>
        </p:xfrm>
        <a:graphic>
          <a:graphicData uri="http://schemas.openxmlformats.org/drawingml/2006/table">
            <a:tbl>
              <a:tblPr/>
              <a:tblGrid>
                <a:gridCol w="1840706"/>
                <a:gridCol w="5614987"/>
                <a:gridCol w="2094768"/>
                <a:gridCol w="1150910"/>
              </a:tblGrid>
              <a:tr h="352115">
                <a:tc>
                  <a:txBody>
                    <a:bodyPr/>
                    <a:lstStyle/>
                    <a:p>
                      <a:pPr algn="ctr" fontAlgn="t">
                        <a:spcAft>
                          <a:spcPts val="300"/>
                        </a:spcAft>
                      </a:pPr>
                      <a:endPar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altLang="zh-CN" sz="1050" b="1" i="0" u="none" strike="noStrike"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SA1 Charging Requirements  </a:t>
                      </a:r>
                      <a:endPar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SA5  WID </a:t>
                      </a:r>
                      <a:endPar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Status</a:t>
                      </a:r>
                      <a:r>
                        <a:rPr lang="en-US" sz="1050" b="1" i="0" u="none" strike="noStrike" baseline="0"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 </a:t>
                      </a:r>
                      <a:endPar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r>
              <a:tr h="547998">
                <a:tc rowSpan="4">
                  <a:txBody>
                    <a:bodyPr/>
                    <a:lstStyle/>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TS 22.261 </a:t>
                      </a:r>
                    </a:p>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6.15a.2</a:t>
                      </a:r>
                      <a:r>
                        <a:rPr lang="en-US" altLang="zh-CN" sz="1050" b="0" i="0" u="none" strike="noStrike" baseline="0" dirty="0" smtClean="0">
                          <a:solidFill>
                            <a:srgbClr val="000000"/>
                          </a:solidFill>
                          <a:effectLst/>
                          <a:latin typeface="Arial" panose="020B0604020202020204" pitchFamily="34" charset="0"/>
                          <a:ea typeface="等线" panose="02010600030101010101" pitchFamily="2" charset="-122"/>
                        </a:rPr>
                        <a:t>  </a:t>
                      </a: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Energy related information as a service criteria</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Subject to operator’s policy, the 5G system shall support a means to associate energy consumption information with charging information based on subscription policies for services without </a:t>
                      </a:r>
                      <a:r>
                        <a:rPr lang="en-US" altLang="zh-CN" sz="1050" b="0" i="0" u="none" strike="noStrike" dirty="0" err="1" smtClean="0">
                          <a:solidFill>
                            <a:srgbClr val="000000"/>
                          </a:solidFill>
                          <a:effectLst/>
                          <a:latin typeface="Arial" panose="020B0604020202020204" pitchFamily="34" charset="0"/>
                          <a:ea typeface="等线" panose="02010600030101010101" pitchFamily="2" charset="-122"/>
                        </a:rPr>
                        <a:t>QoS</a:t>
                      </a: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 criteria.</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GB" altLang="zh-CN" sz="1050" b="0" i="0" u="none" strike="noStrike" kern="1200" smtClean="0">
                          <a:solidFill>
                            <a:srgbClr val="000000"/>
                          </a:solidFill>
                          <a:effectLst/>
                          <a:latin typeface="Arial" panose="020B0604020202020204" pitchFamily="34" charset="0"/>
                          <a:ea typeface="等线" panose="02010600030101010101" pitchFamily="2" charset="-122"/>
                          <a:cs typeface="+mn-cs"/>
                        </a:rPr>
                        <a:t>EnergySys_CH</a:t>
                      </a:r>
                      <a:r>
                        <a:rPr lang="en-US" altLang="zh-CN" sz="1050" b="0" i="0" u="none" strike="noStrike" kern="1200" smtClean="0">
                          <a:solidFill>
                            <a:srgbClr val="000000"/>
                          </a:solidFill>
                          <a:effectLst/>
                          <a:latin typeface="Arial" panose="020B0604020202020204" pitchFamily="34" charset="0"/>
                          <a:ea typeface="等线" panose="02010600030101010101" pitchFamily="2" charset="-122"/>
                          <a:cs typeface="+mn-cs"/>
                        </a:rPr>
                        <a:t> </a:t>
                      </a:r>
                    </a:p>
                    <a:p>
                      <a:pPr algn="l" fontAlgn="t">
                        <a:spcAft>
                          <a:spcPts val="300"/>
                        </a:spcAft>
                      </a:pPr>
                      <a:r>
                        <a:rPr lang="en-US" altLang="zh-CN" sz="1050" b="0" i="0" u="none" strike="noStrike" smtClean="0">
                          <a:solidFill>
                            <a:srgbClr val="000000"/>
                          </a:solidFill>
                          <a:effectLst/>
                          <a:latin typeface="Arial" panose="020B0604020202020204" pitchFamily="34" charset="0"/>
                          <a:ea typeface="等线" panose="02010600030101010101" pitchFamily="2" charset="-122"/>
                        </a:rPr>
                        <a:t>Charging aspects for energy efficiency of network slice </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R19</a:t>
                      </a:r>
                      <a:r>
                        <a:rPr lang="en-US" altLang="zh-CN" sz="1050" b="0" i="0" u="none" strike="noStrike" baseline="0" dirty="0" smtClean="0">
                          <a:solidFill>
                            <a:srgbClr val="000000"/>
                          </a:solidFill>
                          <a:effectLst/>
                          <a:latin typeface="Arial" panose="020B0604020202020204" pitchFamily="34" charset="0"/>
                          <a:ea typeface="等线" panose="02010600030101010101" pitchFamily="2" charset="-122"/>
                        </a:rPr>
                        <a:t> Completed</a:t>
                      </a:r>
                      <a:endParaRPr lang="en-US" altLang="zh-CN" sz="1050" b="0" i="0" u="none" strike="noStrike" dirty="0" smtClean="0">
                        <a:solidFill>
                          <a:srgbClr val="000000"/>
                        </a:solidFill>
                        <a:effectLst/>
                        <a:latin typeface="Arial" panose="020B0604020202020204" pitchFamily="34" charset="0"/>
                        <a:ea typeface="等线" panose="02010600030101010101" pitchFamily="2" charset="-122"/>
                      </a:endParaRPr>
                    </a:p>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r h="609083">
                <a:tc vMerge="1">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9525" marR="9525" marT="952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Subject to operator’s policy, the 5G system shall support a mechanism to perform energy consumption credit limit control for services without </a:t>
                      </a:r>
                      <a:r>
                        <a:rPr lang="en-US" altLang="zh-CN" sz="1050" b="0" i="0" u="none" strike="noStrike" dirty="0" err="1" smtClean="0">
                          <a:solidFill>
                            <a:srgbClr val="000000"/>
                          </a:solidFill>
                          <a:effectLst/>
                          <a:latin typeface="Arial" panose="020B0604020202020204" pitchFamily="34" charset="0"/>
                          <a:ea typeface="等线" panose="02010600030101010101" pitchFamily="2" charset="-122"/>
                        </a:rPr>
                        <a:t>QoS</a:t>
                      </a: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 criteria. </a:t>
                      </a:r>
                    </a:p>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NOTE 1: The result of the credit control is not specified by this requirement.</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r h="739015">
                <a:tc vMerge="1">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9525" marR="9525" marT="952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The 5G system shall provide a mechanism to include Energy related information as part of charging information.</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GB" altLang="zh-CN" sz="1050" b="0" i="0" u="none" strike="noStrike" kern="1200" dirty="0" err="1" smtClean="0">
                          <a:solidFill>
                            <a:srgbClr val="000000"/>
                          </a:solidFill>
                          <a:effectLst/>
                          <a:latin typeface="Arial" panose="020B0604020202020204" pitchFamily="34" charset="0"/>
                          <a:ea typeface="等线" panose="02010600030101010101" pitchFamily="2" charset="-122"/>
                          <a:cs typeface="+mn-cs"/>
                        </a:rPr>
                        <a:t>EnergySys_CH</a:t>
                      </a:r>
                      <a:r>
                        <a:rPr lang="en-US" sz="1050" b="0" i="0" u="none" strike="noStrike" kern="1200" dirty="0" smtClean="0">
                          <a:solidFill>
                            <a:srgbClr val="000000"/>
                          </a:solidFill>
                          <a:effectLst/>
                          <a:latin typeface="Arial" panose="020B0604020202020204" pitchFamily="34" charset="0"/>
                          <a:ea typeface="等线" panose="02010600030101010101" pitchFamily="2" charset="-122"/>
                          <a:cs typeface="+mn-cs"/>
                        </a:rPr>
                        <a:t> </a:t>
                      </a:r>
                    </a:p>
                    <a:p>
                      <a:pPr algn="l" fontAlgn="t">
                        <a:spcAft>
                          <a:spcPts val="300"/>
                        </a:spcAft>
                      </a:pPr>
                      <a:r>
                        <a:rPr lang="en-US" sz="1050" b="0" i="0" u="none" strike="noStrike" dirty="0" smtClean="0">
                          <a:solidFill>
                            <a:srgbClr val="000000"/>
                          </a:solidFill>
                          <a:effectLst/>
                          <a:latin typeface="Arial" panose="020B0604020202020204" pitchFamily="34" charset="0"/>
                          <a:ea typeface="等线" panose="02010600030101010101" pitchFamily="2" charset="-122"/>
                        </a:rPr>
                        <a:t>Charging aspects for energy efficiency of network slice </a:t>
                      </a: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smtClean="0">
                          <a:solidFill>
                            <a:srgbClr val="000000"/>
                          </a:solidFill>
                          <a:effectLst/>
                          <a:latin typeface="Arial" panose="020B0604020202020204" pitchFamily="34" charset="0"/>
                          <a:ea typeface="等线" panose="02010600030101010101" pitchFamily="2" charset="-122"/>
                        </a:rPr>
                        <a:t>R19</a:t>
                      </a:r>
                      <a:r>
                        <a:rPr lang="en-US" sz="1050" b="0" i="0" u="none" strike="noStrike" baseline="0" dirty="0" smtClean="0">
                          <a:solidFill>
                            <a:srgbClr val="000000"/>
                          </a:solidFill>
                          <a:effectLst/>
                          <a:latin typeface="Arial" panose="020B0604020202020204" pitchFamily="34" charset="0"/>
                          <a:ea typeface="等线" panose="02010600030101010101" pitchFamily="2" charset="-122"/>
                        </a:rPr>
                        <a:t> Completed</a:t>
                      </a: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r h="497469">
                <a:tc vMerge="1">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9525" marR="9525" marT="952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Subject to operator’s policy and regulatory requirements, the 5G network shall be able to trigger charging events corresponding to an impacted UE when degrading performance of services with </a:t>
                      </a:r>
                      <a:r>
                        <a:rPr lang="en-US" altLang="zh-CN" sz="1050" b="0" i="0" u="none" strike="noStrike" dirty="0" err="1" smtClean="0">
                          <a:solidFill>
                            <a:srgbClr val="000000"/>
                          </a:solidFill>
                          <a:effectLst/>
                          <a:latin typeface="Arial" panose="020B0604020202020204" pitchFamily="34" charset="0"/>
                          <a:ea typeface="等线" panose="02010600030101010101" pitchFamily="2" charset="-122"/>
                        </a:rPr>
                        <a:t>QoS</a:t>
                      </a: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 criteria (e.g. to a lower bitrate) in order to achieve energy saving.</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r h="497469">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TS 22.261 </a:t>
                      </a:r>
                    </a:p>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6.15a.3</a:t>
                      </a:r>
                      <a:r>
                        <a:rPr lang="en-US" altLang="zh-CN" sz="1050" b="0" i="0" u="none" strike="noStrike" baseline="0" dirty="0" smtClean="0">
                          <a:solidFill>
                            <a:srgbClr val="000000"/>
                          </a:solidFill>
                          <a:effectLst/>
                          <a:latin typeface="Arial" panose="020B0604020202020204" pitchFamily="34" charset="0"/>
                          <a:ea typeface="等线" panose="02010600030101010101" pitchFamily="2" charset="-122"/>
                        </a:rPr>
                        <a:t>  </a:t>
                      </a: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Support of different energy states</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The 5G system shall support different charging mechanisms based on the different energy states of network elements and network functions.</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r h="497469">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TS 22.261 </a:t>
                      </a:r>
                    </a:p>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6.15a.6</a:t>
                      </a:r>
                      <a:r>
                        <a:rPr lang="en-US" altLang="zh-CN" sz="1050" b="0" i="0" u="none" strike="noStrike" baseline="0" dirty="0" smtClean="0">
                          <a:solidFill>
                            <a:srgbClr val="000000"/>
                          </a:solidFill>
                          <a:effectLst/>
                          <a:latin typeface="Arial" panose="020B0604020202020204" pitchFamily="34" charset="0"/>
                          <a:ea typeface="等线" panose="02010600030101010101" pitchFamily="2" charset="-122"/>
                        </a:rPr>
                        <a:t>  </a:t>
                      </a: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Network actions leveraging energy efficiency as a service criteria</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Subject to regulatory requirements and operators’ policies, the 5G system shall enable an operator to temporarily serve UEs of other operators within a geographical area for the purpose of saving energy of the other operators.</a:t>
                      </a:r>
                    </a:p>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NOTE 3: It is assumed that the 5G system can collect charging information associated with serving UEs of other operators.</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smtClean="0">
                          <a:solidFill>
                            <a:srgbClr val="000000"/>
                          </a:solidFill>
                          <a:effectLst/>
                          <a:latin typeface="Arial" panose="020B0604020202020204" pitchFamily="34" charset="0"/>
                          <a:ea typeface="等线" panose="02010600030101010101" pitchFamily="2" charset="-122"/>
                        </a:rPr>
                        <a:t>Roaming</a:t>
                      </a:r>
                      <a:r>
                        <a:rPr lang="en-US" sz="1050" b="0" i="0" u="none" strike="noStrike" baseline="0" dirty="0" smtClean="0">
                          <a:solidFill>
                            <a:srgbClr val="000000"/>
                          </a:solidFill>
                          <a:effectLst/>
                          <a:latin typeface="Arial" panose="020B0604020202020204" pitchFamily="34" charset="0"/>
                          <a:ea typeface="等线" panose="02010600030101010101" pitchFamily="2" charset="-122"/>
                        </a:rPr>
                        <a:t> Charging </a:t>
                      </a: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smtClean="0">
                          <a:solidFill>
                            <a:srgbClr val="000000"/>
                          </a:solidFill>
                          <a:effectLst/>
                          <a:latin typeface="Arial" panose="020B0604020202020204" pitchFamily="34" charset="0"/>
                          <a:ea typeface="等线" panose="02010600030101010101" pitchFamily="2" charset="-122"/>
                        </a:rPr>
                        <a:t>From</a:t>
                      </a:r>
                      <a:r>
                        <a:rPr lang="en-US" sz="1050" b="0" i="0" u="none" strike="noStrike" baseline="0" dirty="0" smtClean="0">
                          <a:solidFill>
                            <a:srgbClr val="000000"/>
                          </a:solidFill>
                          <a:effectLst/>
                          <a:latin typeface="Arial" panose="020B0604020202020204" pitchFamily="34" charset="0"/>
                          <a:ea typeface="等线" panose="02010600030101010101" pitchFamily="2" charset="-122"/>
                        </a:rPr>
                        <a:t> R15 support HR roaming, </a:t>
                      </a:r>
                    </a:p>
                    <a:p>
                      <a:pPr algn="l" fontAlgn="t">
                        <a:spcAft>
                          <a:spcPts val="300"/>
                        </a:spcAft>
                      </a:pPr>
                      <a:r>
                        <a:rPr lang="en-US" sz="1050" b="0" i="0" u="none" strike="noStrike" baseline="0" dirty="0" smtClean="0">
                          <a:solidFill>
                            <a:srgbClr val="000000"/>
                          </a:solidFill>
                          <a:effectLst/>
                          <a:latin typeface="Arial" panose="020B0604020202020204" pitchFamily="34" charset="0"/>
                          <a:ea typeface="等线" panose="02010600030101010101" pitchFamily="2" charset="-122"/>
                        </a:rPr>
                        <a:t>From R17, support LBO</a:t>
                      </a: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135450169"/>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6F9A58A-34DE-4257-B8E0-D5465187E40E}"/>
              </a:ext>
            </a:extLst>
          </p:cNvPr>
          <p:cNvSpPr>
            <a:spLocks noGrp="1"/>
          </p:cNvSpPr>
          <p:nvPr>
            <p:ph type="title"/>
          </p:nvPr>
        </p:nvSpPr>
        <p:spPr>
          <a:xfrm>
            <a:off x="309564" y="0"/>
            <a:ext cx="9102725" cy="1143000"/>
          </a:xfrm>
        </p:spPr>
        <p:txBody>
          <a:bodyPr/>
          <a:lstStyle/>
          <a:p>
            <a:pPr algn="l"/>
            <a:r>
              <a:rPr lang="en-US" altLang="zh-CN" sz="3200" dirty="0"/>
              <a:t>Charging requirements of </a:t>
            </a:r>
            <a:r>
              <a:rPr lang="en-US" altLang="zh-CN" sz="3200" dirty="0" smtClean="0"/>
              <a:t>NG-RAN Sharing</a:t>
            </a:r>
            <a:endParaRPr lang="zh-CN" altLang="en-US" sz="3200" dirty="0"/>
          </a:p>
        </p:txBody>
      </p:sp>
      <p:graphicFrame>
        <p:nvGraphicFramePr>
          <p:cNvPr id="7" name="表格 6"/>
          <p:cNvGraphicFramePr>
            <a:graphicFrameLocks noGrp="1"/>
          </p:cNvGraphicFramePr>
          <p:nvPr>
            <p:extLst>
              <p:ext uri="{D42A27DB-BD31-4B8C-83A1-F6EECF244321}">
                <p14:modId xmlns:p14="http://schemas.microsoft.com/office/powerpoint/2010/main" val="1260163696"/>
              </p:ext>
            </p:extLst>
          </p:nvPr>
        </p:nvGraphicFramePr>
        <p:xfrm>
          <a:off x="735773" y="1314356"/>
          <a:ext cx="10701371" cy="2944304"/>
        </p:xfrm>
        <a:graphic>
          <a:graphicData uri="http://schemas.openxmlformats.org/drawingml/2006/table">
            <a:tbl>
              <a:tblPr/>
              <a:tblGrid>
                <a:gridCol w="2243170"/>
                <a:gridCol w="5596480"/>
                <a:gridCol w="1694733"/>
                <a:gridCol w="1166988"/>
              </a:tblGrid>
              <a:tr h="352115">
                <a:tc>
                  <a:txBody>
                    <a:bodyPr/>
                    <a:lstStyle/>
                    <a:p>
                      <a:pPr algn="ctr" fontAlgn="t">
                        <a:spcAft>
                          <a:spcPts val="300"/>
                        </a:spcAft>
                      </a:pPr>
                      <a:endPar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altLang="zh-CN" sz="1050" b="1" i="0" u="none" strike="noStrike"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SA1 Charging Requirements  </a:t>
                      </a:r>
                      <a:endPar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SA5  WID </a:t>
                      </a:r>
                      <a:endPar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Status</a:t>
                      </a:r>
                      <a:r>
                        <a:rPr lang="en-US" sz="1050" b="1" i="0" u="none" strike="noStrike" baseline="0"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 </a:t>
                      </a:r>
                      <a:endPar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r>
              <a:tr h="739015">
                <a:tc rowSpan="3">
                  <a:txBody>
                    <a:bodyPr/>
                    <a:lstStyle/>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TS</a:t>
                      </a:r>
                      <a:r>
                        <a:rPr lang="en-US" altLang="zh-CN" sz="1050" b="0" i="0" u="none" strike="noStrike" baseline="0" dirty="0" smtClean="0">
                          <a:solidFill>
                            <a:srgbClr val="000000"/>
                          </a:solidFill>
                          <a:effectLst/>
                          <a:latin typeface="Arial" panose="020B0604020202020204" pitchFamily="34" charset="0"/>
                          <a:ea typeface="等线" panose="02010600030101010101" pitchFamily="2" charset="-122"/>
                        </a:rPr>
                        <a:t> 22.261</a:t>
                      </a:r>
                    </a:p>
                    <a:p>
                      <a:pPr algn="l" fontAlgn="t">
                        <a:spcAft>
                          <a:spcPts val="300"/>
                        </a:spcAft>
                      </a:pPr>
                      <a:r>
                        <a:rPr lang="en-US" altLang="zh-CN" sz="1050" b="0" i="0" u="none" strike="noStrike" baseline="0" dirty="0" smtClean="0">
                          <a:solidFill>
                            <a:srgbClr val="000000"/>
                          </a:solidFill>
                          <a:effectLst/>
                          <a:latin typeface="Arial" panose="020B0604020202020204" pitchFamily="34" charset="0"/>
                          <a:ea typeface="等线" panose="02010600030101010101" pitchFamily="2" charset="-122"/>
                        </a:rPr>
                        <a:t>Clause 9.6  NG-RAN Sharing</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The 5G core network shall be able to support collection of charging information associated with a UE accessing a Shared NG-RAN using Indirect Network Sharing, which refers to the resource usage of hosting operator’s core network. </a:t>
                      </a:r>
                    </a:p>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US" sz="1050" b="0" i="0" u="none" strike="noStrike" kern="1200" dirty="0" smtClean="0">
                          <a:solidFill>
                            <a:srgbClr val="000000"/>
                          </a:solidFill>
                          <a:effectLst/>
                          <a:latin typeface="Arial" panose="020B0604020202020204" pitchFamily="34" charset="0"/>
                          <a:ea typeface="等线" panose="02010600030101010101" pitchFamily="2" charset="-122"/>
                          <a:cs typeface="+mn-cs"/>
                        </a:rPr>
                        <a:t> </a:t>
                      </a:r>
                      <a:r>
                        <a:rPr lang="en-GB" altLang="zh-CN" sz="1050" b="0" i="0" u="none" strike="noStrike" kern="1200" dirty="0" err="1" smtClean="0">
                          <a:solidFill>
                            <a:srgbClr val="000000"/>
                          </a:solidFill>
                          <a:effectLst/>
                          <a:latin typeface="Arial" panose="020B0604020202020204" pitchFamily="34" charset="0"/>
                          <a:ea typeface="等线" panose="02010600030101010101" pitchFamily="2" charset="-122"/>
                          <a:cs typeface="+mn-cs"/>
                        </a:rPr>
                        <a:t>NetShare_CH</a:t>
                      </a:r>
                      <a:endParaRPr lang="en-GB" altLang="zh-CN" sz="1050" b="0" i="0" u="none" strike="noStrike" kern="1200" dirty="0" smtClean="0">
                        <a:solidFill>
                          <a:srgbClr val="000000"/>
                        </a:solidFill>
                        <a:effectLst/>
                        <a:latin typeface="Arial" panose="020B0604020202020204" pitchFamily="34" charset="0"/>
                        <a:ea typeface="等线" panose="02010600030101010101" pitchFamily="2" charset="-122"/>
                        <a:cs typeface="+mn-cs"/>
                      </a:endParaRPr>
                    </a:p>
                    <a:p>
                      <a:pPr marL="0" marR="0" lvl="0" indent="0" algn="l" defTabSz="1219170" rtl="0" eaLnBrk="1" fontAlgn="t" latinLnBrk="0" hangingPunct="1">
                        <a:lnSpc>
                          <a:spcPct val="100000"/>
                        </a:lnSpc>
                        <a:spcBef>
                          <a:spcPts val="0"/>
                        </a:spcBef>
                        <a:spcAft>
                          <a:spcPts val="300"/>
                        </a:spcAft>
                        <a:buClrTx/>
                        <a:buSzTx/>
                        <a:buFontTx/>
                        <a:buNone/>
                        <a:tabLst/>
                        <a:defRPr/>
                      </a:pPr>
                      <a:r>
                        <a:rPr lang="en-GB" altLang="zh-CN" sz="1050" b="0" i="0" u="none" strike="noStrike" kern="1200" dirty="0" smtClean="0">
                          <a:solidFill>
                            <a:srgbClr val="000000"/>
                          </a:solidFill>
                          <a:effectLst/>
                          <a:latin typeface="Arial" panose="020B0604020202020204" pitchFamily="34" charset="0"/>
                          <a:ea typeface="等线" panose="02010600030101010101" pitchFamily="2" charset="-122"/>
                          <a:cs typeface="+mn-cs"/>
                        </a:rPr>
                        <a:t> Charging aspects for indirect network sharing</a:t>
                      </a:r>
                      <a:endParaRPr lang="en-US" sz="105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smtClean="0">
                          <a:solidFill>
                            <a:srgbClr val="000000"/>
                          </a:solidFill>
                          <a:effectLst/>
                          <a:latin typeface="Arial" panose="020B0604020202020204" pitchFamily="34" charset="0"/>
                          <a:ea typeface="等线" panose="02010600030101010101" pitchFamily="2" charset="-122"/>
                        </a:rPr>
                        <a:t>R19</a:t>
                      </a:r>
                      <a:r>
                        <a:rPr lang="en-US" sz="1050" b="0" i="0" u="none" strike="noStrike" baseline="0" dirty="0" smtClean="0">
                          <a:solidFill>
                            <a:srgbClr val="000000"/>
                          </a:solidFill>
                          <a:effectLst/>
                          <a:latin typeface="Arial" panose="020B0604020202020204" pitchFamily="34" charset="0"/>
                          <a:ea typeface="等线" panose="02010600030101010101" pitchFamily="2" charset="-122"/>
                        </a:rPr>
                        <a:t> </a:t>
                      </a:r>
                      <a:r>
                        <a:rPr lang="en-US" sz="1050" b="0" i="0" u="none" strike="noStrike" dirty="0" smtClean="0">
                          <a:solidFill>
                            <a:srgbClr val="000000"/>
                          </a:solidFill>
                          <a:effectLst/>
                          <a:latin typeface="Arial" panose="020B0604020202020204" pitchFamily="34" charset="0"/>
                          <a:ea typeface="等线" panose="02010600030101010101" pitchFamily="2" charset="-122"/>
                        </a:rPr>
                        <a:t>Completed</a:t>
                      </a: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r h="497469">
                <a:tc vMerge="1">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NOTE: When Shared NG-RAN is a shared satellite NG-RAN, the charging information can include the information specific to the shared satellite NG-RAN, e.g. the location of UE, involved satellites. </a:t>
                      </a:r>
                    </a:p>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GB" altLang="zh-CN" sz="1050" b="0" i="0" u="none" strike="noStrike" kern="1200" dirty="0" err="1" smtClean="0">
                          <a:solidFill>
                            <a:srgbClr val="000000"/>
                          </a:solidFill>
                          <a:effectLst/>
                          <a:latin typeface="Arial" panose="020B0604020202020204" pitchFamily="34" charset="0"/>
                          <a:ea typeface="等线" panose="02010600030101010101" pitchFamily="2" charset="-122"/>
                          <a:cs typeface="+mn-cs"/>
                        </a:rPr>
                        <a:t>NetShare_CH</a:t>
                      </a:r>
                      <a:endParaRPr lang="en-GB" altLang="zh-CN" sz="1050" b="0" i="0" u="none" strike="noStrike" kern="1200" dirty="0" smtClean="0">
                        <a:solidFill>
                          <a:srgbClr val="000000"/>
                        </a:solidFill>
                        <a:effectLst/>
                        <a:latin typeface="Arial" panose="020B0604020202020204" pitchFamily="34" charset="0"/>
                        <a:ea typeface="等线" panose="02010600030101010101" pitchFamily="2" charset="-122"/>
                        <a:cs typeface="+mn-cs"/>
                      </a:endParaRPr>
                    </a:p>
                    <a:p>
                      <a:pPr marL="0" marR="0" lvl="0" indent="0" algn="l" defTabSz="1219170" rtl="0" eaLnBrk="1" fontAlgn="t" latinLnBrk="0" hangingPunct="1">
                        <a:lnSpc>
                          <a:spcPct val="100000"/>
                        </a:lnSpc>
                        <a:spcBef>
                          <a:spcPts val="0"/>
                        </a:spcBef>
                        <a:spcAft>
                          <a:spcPts val="300"/>
                        </a:spcAft>
                        <a:buClrTx/>
                        <a:buSzTx/>
                        <a:buFontTx/>
                        <a:buNone/>
                        <a:tabLst/>
                        <a:defRPr/>
                      </a:pPr>
                      <a:r>
                        <a:rPr lang="en-GB" altLang="zh-CN" sz="1050" b="0" i="0" u="none" strike="noStrike" kern="1200" dirty="0" smtClean="0">
                          <a:solidFill>
                            <a:srgbClr val="000000"/>
                          </a:solidFill>
                          <a:effectLst/>
                          <a:latin typeface="Arial" panose="020B0604020202020204" pitchFamily="34" charset="0"/>
                          <a:ea typeface="等线" panose="02010600030101010101" pitchFamily="2" charset="-122"/>
                          <a:cs typeface="+mn-cs"/>
                        </a:rPr>
                        <a:t> Charging aspects for indirect network sharing</a:t>
                      </a:r>
                    </a:p>
                    <a:p>
                      <a:pPr marL="0" marR="0" lvl="0" indent="0" algn="l" defTabSz="1219170" rtl="0" eaLnBrk="1" fontAlgn="t" latinLnBrk="0" hangingPunct="1">
                        <a:lnSpc>
                          <a:spcPct val="100000"/>
                        </a:lnSpc>
                        <a:spcBef>
                          <a:spcPts val="0"/>
                        </a:spcBef>
                        <a:spcAft>
                          <a:spcPts val="300"/>
                        </a:spcAft>
                        <a:buClrTx/>
                        <a:buSzTx/>
                        <a:buFontTx/>
                        <a:buNone/>
                        <a:tabLst/>
                        <a:defRPr/>
                      </a:pPr>
                      <a:r>
                        <a:rPr lang="en-GB" altLang="zh-CN" sz="1050" b="0" i="0" u="none" strike="noStrike" kern="1200" dirty="0" smtClean="0">
                          <a:solidFill>
                            <a:srgbClr val="000000"/>
                          </a:solidFill>
                          <a:effectLst/>
                          <a:latin typeface="Arial" panose="020B0604020202020204" pitchFamily="34" charset="0"/>
                          <a:ea typeface="等线" panose="02010600030101010101" pitchFamily="2" charset="-122"/>
                          <a:cs typeface="+mn-cs"/>
                        </a:rPr>
                        <a:t>5GSAT_Ph3-CH</a:t>
                      </a:r>
                    </a:p>
                    <a:p>
                      <a:pPr marL="0" marR="0" lvl="0" indent="0" algn="l" defTabSz="1219170" rtl="0" eaLnBrk="1" fontAlgn="t" latinLnBrk="0" hangingPunct="1">
                        <a:lnSpc>
                          <a:spcPct val="100000"/>
                        </a:lnSpc>
                        <a:spcBef>
                          <a:spcPts val="0"/>
                        </a:spcBef>
                        <a:spcAft>
                          <a:spcPts val="300"/>
                        </a:spcAft>
                        <a:buClrTx/>
                        <a:buSzTx/>
                        <a:buFontTx/>
                        <a:buNone/>
                        <a:tabLst/>
                        <a:defRPr/>
                      </a:pPr>
                      <a:r>
                        <a:rPr lang="en-US" altLang="zh-CN" sz="1050" b="0" i="0" u="none" strike="noStrike" kern="1200" dirty="0" smtClean="0">
                          <a:solidFill>
                            <a:srgbClr val="000000"/>
                          </a:solidFill>
                          <a:effectLst/>
                          <a:latin typeface="Arial" panose="020B0604020202020204" pitchFamily="34" charset="0"/>
                          <a:ea typeface="等线" panose="02010600030101010101" pitchFamily="2" charset="-122"/>
                          <a:cs typeface="+mn-cs"/>
                        </a:rPr>
                        <a:t>Charging aspects of Satellite Backhaul in 5GS </a:t>
                      </a:r>
                    </a:p>
                    <a:p>
                      <a:pPr marL="0" marR="0" lvl="0" indent="0" algn="l" defTabSz="1219170" rtl="0" eaLnBrk="1" fontAlgn="t" latinLnBrk="0" hangingPunct="1">
                        <a:lnSpc>
                          <a:spcPct val="100000"/>
                        </a:lnSpc>
                        <a:spcBef>
                          <a:spcPts val="0"/>
                        </a:spcBef>
                        <a:spcAft>
                          <a:spcPts val="300"/>
                        </a:spcAft>
                        <a:buClrTx/>
                        <a:buSzTx/>
                        <a:buFontTx/>
                        <a:buNone/>
                        <a:tabLst/>
                        <a:defRPr/>
                      </a:pPr>
                      <a:endParaRPr lang="en-US" sz="105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R19</a:t>
                      </a:r>
                      <a:r>
                        <a:rPr lang="en-US" altLang="zh-CN" sz="1050" b="0" i="0" u="none" strike="noStrike" baseline="0" dirty="0" smtClean="0">
                          <a:solidFill>
                            <a:srgbClr val="000000"/>
                          </a:solidFill>
                          <a:effectLst/>
                          <a:latin typeface="Arial" panose="020B0604020202020204" pitchFamily="34" charset="0"/>
                          <a:ea typeface="等线" panose="02010600030101010101" pitchFamily="2" charset="-122"/>
                        </a:rPr>
                        <a:t> </a:t>
                      </a: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Completed</a:t>
                      </a:r>
                    </a:p>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r h="497469">
                <a:tc vMerge="1">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The 5G network shall be able to collect charging information for a UE accessing a Shared NG-RAN using Indirect Network Sharing in Disaster Condition.</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smtClean="0">
                          <a:solidFill>
                            <a:srgbClr val="000000"/>
                          </a:solidFill>
                          <a:effectLst/>
                          <a:latin typeface="Arial" panose="020B0604020202020204" pitchFamily="34" charset="0"/>
                          <a:ea typeface="等线" panose="02010600030101010101" pitchFamily="2" charset="-122"/>
                        </a:rPr>
                        <a:t>? </a:t>
                      </a: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723818169"/>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6F9A58A-34DE-4257-B8E0-D5465187E40E}"/>
              </a:ext>
            </a:extLst>
          </p:cNvPr>
          <p:cNvSpPr>
            <a:spLocks noGrp="1"/>
          </p:cNvSpPr>
          <p:nvPr>
            <p:ph type="title"/>
          </p:nvPr>
        </p:nvSpPr>
        <p:spPr>
          <a:xfrm>
            <a:off x="673894"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l"/>
            <a:r>
              <a:rPr lang="en-US" altLang="zh-CN" sz="3200" dirty="0"/>
              <a:t>Charging requirements of </a:t>
            </a:r>
            <a:r>
              <a:rPr lang="en-US" altLang="zh-CN" sz="3200" dirty="0" smtClean="0"/>
              <a:t>Minimization </a:t>
            </a:r>
            <a:r>
              <a:rPr lang="en-US" altLang="zh-CN" sz="3200" dirty="0"/>
              <a:t>of Service </a:t>
            </a:r>
            <a:r>
              <a:rPr lang="en-US" altLang="zh-CN" sz="3200" dirty="0" smtClean="0"/>
              <a:t>Interruption</a:t>
            </a:r>
            <a:endParaRPr lang="zh-CN" altLang="en-US" sz="3200" dirty="0"/>
          </a:p>
        </p:txBody>
      </p:sp>
      <p:graphicFrame>
        <p:nvGraphicFramePr>
          <p:cNvPr id="7" name="表格 6"/>
          <p:cNvGraphicFramePr>
            <a:graphicFrameLocks noGrp="1"/>
          </p:cNvGraphicFramePr>
          <p:nvPr>
            <p:extLst>
              <p:ext uri="{D42A27DB-BD31-4B8C-83A1-F6EECF244321}">
                <p14:modId xmlns:p14="http://schemas.microsoft.com/office/powerpoint/2010/main" val="1851413201"/>
              </p:ext>
            </p:extLst>
          </p:nvPr>
        </p:nvGraphicFramePr>
        <p:xfrm>
          <a:off x="507174" y="1307212"/>
          <a:ext cx="10701371" cy="2135333"/>
        </p:xfrm>
        <a:graphic>
          <a:graphicData uri="http://schemas.openxmlformats.org/drawingml/2006/table">
            <a:tbl>
              <a:tblPr/>
              <a:tblGrid>
                <a:gridCol w="2793239"/>
                <a:gridCol w="4679156"/>
                <a:gridCol w="2078066"/>
                <a:gridCol w="1150910"/>
              </a:tblGrid>
              <a:tr h="352115">
                <a:tc>
                  <a:txBody>
                    <a:bodyPr/>
                    <a:lstStyle/>
                    <a:p>
                      <a:pPr algn="ctr" fontAlgn="t">
                        <a:spcAft>
                          <a:spcPts val="300"/>
                        </a:spcAft>
                      </a:pPr>
                      <a:endPar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altLang="zh-CN" sz="1050" b="1" i="0" u="none" strike="noStrike"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SA1 Charging Requirements  </a:t>
                      </a:r>
                      <a:endPar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SA5  WID </a:t>
                      </a:r>
                      <a:endPar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Status</a:t>
                      </a:r>
                      <a:r>
                        <a:rPr lang="en-US" sz="1050" b="1" i="0" u="none" strike="noStrike" baseline="0"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 </a:t>
                      </a:r>
                      <a:endPar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r>
              <a:tr h="739015">
                <a:tc>
                  <a:txBody>
                    <a:bodyPr/>
                    <a:lstStyle/>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TS</a:t>
                      </a:r>
                      <a:r>
                        <a:rPr lang="en-US" altLang="zh-CN" sz="1050" b="0" i="0" u="none" strike="noStrike" baseline="0" dirty="0" smtClean="0">
                          <a:solidFill>
                            <a:srgbClr val="000000"/>
                          </a:solidFill>
                          <a:effectLst/>
                          <a:latin typeface="Arial" panose="020B0604020202020204" pitchFamily="34" charset="0"/>
                          <a:ea typeface="等线" panose="02010600030101010101" pitchFamily="2" charset="-122"/>
                        </a:rPr>
                        <a:t> 22.261</a:t>
                      </a:r>
                      <a:endParaRPr lang="en-US" altLang="zh-CN" sz="1050" b="0" i="0" u="none" strike="noStrike" dirty="0" smtClean="0">
                        <a:solidFill>
                          <a:srgbClr val="000000"/>
                        </a:solidFill>
                        <a:effectLst/>
                        <a:latin typeface="Arial" panose="020B0604020202020204" pitchFamily="34" charset="0"/>
                        <a:ea typeface="等线" panose="02010600030101010101" pitchFamily="2" charset="-122"/>
                      </a:endParaRPr>
                    </a:p>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9.7   Minimization of Service Interruption</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3GPP system shall be able to collect charging information for a Disaster Inbound Roamer with information about the applied disaster condition.</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GB" altLang="zh-CN" sz="1050" b="0" i="0" u="none" strike="noStrike" kern="1200" dirty="0" smtClean="0">
                          <a:solidFill>
                            <a:srgbClr val="000000"/>
                          </a:solidFill>
                          <a:effectLst/>
                          <a:latin typeface="Arial" panose="020B0604020202020204" pitchFamily="34" charset="0"/>
                          <a:ea typeface="等线" panose="02010600030101010101" pitchFamily="2" charset="-122"/>
                          <a:cs typeface="+mn-cs"/>
                        </a:rPr>
                        <a:t>MINT_Ph2-CH</a:t>
                      </a:r>
                    </a:p>
                    <a:p>
                      <a:pPr marL="0" marR="0" lvl="0" indent="0" algn="l" defTabSz="1219170" rtl="0" eaLnBrk="1" fontAlgn="t" latinLnBrk="0" hangingPunct="1">
                        <a:lnSpc>
                          <a:spcPct val="100000"/>
                        </a:lnSpc>
                        <a:spcBef>
                          <a:spcPts val="0"/>
                        </a:spcBef>
                        <a:spcAft>
                          <a:spcPts val="300"/>
                        </a:spcAft>
                        <a:buClrTx/>
                        <a:buSzTx/>
                        <a:buFontTx/>
                        <a:buNone/>
                        <a:tabLst/>
                        <a:defRPr/>
                      </a:pPr>
                      <a:r>
                        <a:rPr lang="en-GB" altLang="zh-CN" sz="1050" b="0" i="0" u="none" strike="noStrike" kern="1200" dirty="0" smtClean="0">
                          <a:solidFill>
                            <a:srgbClr val="000000"/>
                          </a:solidFill>
                          <a:effectLst/>
                          <a:latin typeface="Arial" panose="020B0604020202020204" pitchFamily="34" charset="0"/>
                          <a:ea typeface="等线" panose="02010600030101010101" pitchFamily="2" charset="-122"/>
                          <a:cs typeface="+mn-cs"/>
                        </a:rPr>
                        <a:t>Charging enhancement for disaster roaming</a:t>
                      </a:r>
                    </a:p>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smtClean="0">
                          <a:solidFill>
                            <a:srgbClr val="000000"/>
                          </a:solidFill>
                          <a:effectLst/>
                          <a:latin typeface="Arial" panose="020B0604020202020204" pitchFamily="34" charset="0"/>
                          <a:ea typeface="等线" panose="02010600030101010101" pitchFamily="2" charset="-122"/>
                        </a:rPr>
                        <a:t>R19 Completed</a:t>
                      </a: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r h="497469">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r h="497469">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231614342"/>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6F9A58A-34DE-4257-B8E0-D5465187E40E}"/>
              </a:ext>
            </a:extLst>
          </p:cNvPr>
          <p:cNvSpPr>
            <a:spLocks noGrp="1"/>
          </p:cNvSpPr>
          <p:nvPr>
            <p:ph type="title"/>
          </p:nvPr>
        </p:nvSpPr>
        <p:spPr>
          <a:xfrm>
            <a:off x="492886" y="0"/>
            <a:ext cx="9477375" cy="1143000"/>
          </a:xfrm>
        </p:spPr>
        <p:txBody>
          <a:bodyPr/>
          <a:lstStyle/>
          <a:p>
            <a:pPr algn="l"/>
            <a:r>
              <a:rPr lang="en-US" altLang="zh-CN" sz="3200" dirty="0"/>
              <a:t>Charging requirements of </a:t>
            </a:r>
            <a:r>
              <a:rPr lang="en-US" altLang="zh-CN" sz="3200" dirty="0" smtClean="0"/>
              <a:t>Personal </a:t>
            </a:r>
            <a:r>
              <a:rPr lang="en-US" altLang="zh-CN" sz="3200" dirty="0" err="1"/>
              <a:t>IoT</a:t>
            </a:r>
            <a:r>
              <a:rPr lang="en-US" altLang="zh-CN" sz="3200" dirty="0"/>
              <a:t> Networks and Customer Premises </a:t>
            </a:r>
            <a:r>
              <a:rPr lang="en-US" altLang="zh-CN" sz="3200" dirty="0" smtClean="0"/>
              <a:t>Networks</a:t>
            </a:r>
            <a:endParaRPr lang="zh-CN" altLang="en-US" sz="3200" dirty="0"/>
          </a:p>
        </p:txBody>
      </p:sp>
      <p:graphicFrame>
        <p:nvGraphicFramePr>
          <p:cNvPr id="7" name="表格 6"/>
          <p:cNvGraphicFramePr>
            <a:graphicFrameLocks noGrp="1"/>
          </p:cNvGraphicFramePr>
          <p:nvPr>
            <p:extLst>
              <p:ext uri="{D42A27DB-BD31-4B8C-83A1-F6EECF244321}">
                <p14:modId xmlns:p14="http://schemas.microsoft.com/office/powerpoint/2010/main" val="2673577165"/>
              </p:ext>
            </p:extLst>
          </p:nvPr>
        </p:nvGraphicFramePr>
        <p:xfrm>
          <a:off x="542892" y="1321500"/>
          <a:ext cx="10701372" cy="2086068"/>
        </p:xfrm>
        <a:graphic>
          <a:graphicData uri="http://schemas.openxmlformats.org/drawingml/2006/table">
            <a:tbl>
              <a:tblPr/>
              <a:tblGrid>
                <a:gridCol w="1493077"/>
                <a:gridCol w="6346574"/>
                <a:gridCol w="1710811"/>
                <a:gridCol w="1150910"/>
              </a:tblGrid>
              <a:tr h="352115">
                <a:tc>
                  <a:txBody>
                    <a:bodyPr/>
                    <a:lstStyle/>
                    <a:p>
                      <a:pPr algn="ctr" fontAlgn="t">
                        <a:spcAft>
                          <a:spcPts val="300"/>
                        </a:spcAft>
                      </a:pPr>
                      <a:endPar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altLang="zh-CN" sz="1050" b="1" i="0" u="none" strike="noStrike"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SA1 Charging Requirements  </a:t>
                      </a:r>
                      <a:endPar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SA5  WID </a:t>
                      </a:r>
                      <a:endPar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Status</a:t>
                      </a:r>
                      <a:r>
                        <a:rPr lang="en-US" sz="1050" b="1" i="0" u="none" strike="noStrike" baseline="0"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 </a:t>
                      </a:r>
                      <a:endPar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r>
              <a:tr h="739015">
                <a:tc>
                  <a:txBody>
                    <a:bodyPr/>
                    <a:lstStyle/>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TS</a:t>
                      </a:r>
                      <a:r>
                        <a:rPr lang="en-US" altLang="zh-CN" sz="1050" b="0" i="0" u="none" strike="noStrike" baseline="0" dirty="0" smtClean="0">
                          <a:solidFill>
                            <a:srgbClr val="000000"/>
                          </a:solidFill>
                          <a:effectLst/>
                          <a:latin typeface="Arial" panose="020B0604020202020204" pitchFamily="34" charset="0"/>
                          <a:ea typeface="等线" panose="02010600030101010101" pitchFamily="2" charset="-122"/>
                        </a:rPr>
                        <a:t> 22.261 </a:t>
                      </a:r>
                    </a:p>
                    <a:p>
                      <a:pPr algn="l" fontAlgn="t">
                        <a:spcAft>
                          <a:spcPts val="300"/>
                        </a:spcAft>
                      </a:pPr>
                      <a:r>
                        <a:rPr lang="en-US" altLang="zh-CN" sz="1050" b="0" i="0" u="none" strike="noStrike" baseline="0" dirty="0" smtClean="0">
                          <a:solidFill>
                            <a:srgbClr val="000000"/>
                          </a:solidFill>
                          <a:effectLst/>
                          <a:latin typeface="Arial" panose="020B0604020202020204" pitchFamily="34" charset="0"/>
                          <a:ea typeface="等线" panose="02010600030101010101" pitchFamily="2" charset="-122"/>
                        </a:rPr>
                        <a:t>6.38.2.8 Charging</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The 5G system shall support charging data collection for data traffic to/from individual UEs in a CPN or PIN (i.e., UEs behind the PIN Element with Gateway Capability or </a:t>
                      </a:r>
                      <a:r>
                        <a:rPr lang="en-US" altLang="zh-CN" sz="1050" b="0" i="0" u="none" strike="noStrike" dirty="0" err="1" smtClean="0">
                          <a:solidFill>
                            <a:srgbClr val="000000"/>
                          </a:solidFill>
                          <a:effectLst/>
                          <a:latin typeface="Arial" panose="020B0604020202020204" pitchFamily="34" charset="0"/>
                          <a:ea typeface="等线" panose="02010600030101010101" pitchFamily="2" charset="-122"/>
                        </a:rPr>
                        <a:t>eRG</a:t>
                      </a: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 and/or PRAS).</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r h="497469">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The 5G system shall be able to generate charging data that can differentiate between backhaul for the PRAS and other data traffic over the same access.</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r h="497469">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335983911"/>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6F9A58A-34DE-4257-B8E0-D5465187E40E}"/>
              </a:ext>
            </a:extLst>
          </p:cNvPr>
          <p:cNvSpPr>
            <a:spLocks noGrp="1"/>
          </p:cNvSpPr>
          <p:nvPr>
            <p:ph type="title"/>
          </p:nvPr>
        </p:nvSpPr>
        <p:spPr>
          <a:xfrm>
            <a:off x="492886" y="0"/>
            <a:ext cx="9477375" cy="1143000"/>
          </a:xfrm>
        </p:spPr>
        <p:txBody>
          <a:bodyPr/>
          <a:lstStyle/>
          <a:p>
            <a:pPr algn="l"/>
            <a:r>
              <a:rPr lang="en-US" altLang="zh-CN" sz="3200" dirty="0"/>
              <a:t>Charging requirements of </a:t>
            </a:r>
            <a:r>
              <a:rPr lang="it-IT" altLang="zh-CN" sz="3200" dirty="0" smtClean="0"/>
              <a:t>AI/ML </a:t>
            </a:r>
            <a:r>
              <a:rPr lang="it-IT" altLang="zh-CN" sz="3200" dirty="0"/>
              <a:t>model transfer in </a:t>
            </a:r>
            <a:r>
              <a:rPr lang="it-IT" altLang="zh-CN" sz="3200" dirty="0" smtClean="0"/>
              <a:t>5GS</a:t>
            </a:r>
            <a:endParaRPr lang="zh-CN" altLang="en-US" sz="3200" dirty="0"/>
          </a:p>
        </p:txBody>
      </p:sp>
      <p:graphicFrame>
        <p:nvGraphicFramePr>
          <p:cNvPr id="7" name="表格 6"/>
          <p:cNvGraphicFramePr>
            <a:graphicFrameLocks noGrp="1"/>
          </p:cNvGraphicFramePr>
          <p:nvPr>
            <p:extLst>
              <p:ext uri="{D42A27DB-BD31-4B8C-83A1-F6EECF244321}">
                <p14:modId xmlns:p14="http://schemas.microsoft.com/office/powerpoint/2010/main" val="2420110484"/>
              </p:ext>
            </p:extLst>
          </p:nvPr>
        </p:nvGraphicFramePr>
        <p:xfrm>
          <a:off x="557180" y="1307212"/>
          <a:ext cx="10701371" cy="2086068"/>
        </p:xfrm>
        <a:graphic>
          <a:graphicData uri="http://schemas.openxmlformats.org/drawingml/2006/table">
            <a:tbl>
              <a:tblPr/>
              <a:tblGrid>
                <a:gridCol w="2300320"/>
                <a:gridCol w="5539330"/>
                <a:gridCol w="1710811"/>
                <a:gridCol w="1150910"/>
              </a:tblGrid>
              <a:tr h="352115">
                <a:tc>
                  <a:txBody>
                    <a:bodyPr/>
                    <a:lstStyle/>
                    <a:p>
                      <a:pPr algn="ctr" fontAlgn="t">
                        <a:spcAft>
                          <a:spcPts val="300"/>
                        </a:spcAft>
                      </a:pPr>
                      <a:endPar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altLang="zh-CN" sz="1050" b="1" i="0" u="none" strike="noStrike"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SA1 Charging Requirements  </a:t>
                      </a:r>
                      <a:endPar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SA5  WID </a:t>
                      </a:r>
                      <a:endPar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Status</a:t>
                      </a:r>
                      <a:r>
                        <a:rPr lang="en-US" sz="1050" b="1" i="0" u="none" strike="noStrike" baseline="0" dirty="0" smtClean="0">
                          <a:solidFill>
                            <a:srgbClr val="000000"/>
                          </a:solidFill>
                          <a:effectLst/>
                          <a:latin typeface="Arial" panose="020B0604020202020204" pitchFamily="34" charset="0"/>
                          <a:ea typeface="等线" panose="02010600030101010101" pitchFamily="2" charset="-122"/>
                          <a:cs typeface="Arial" panose="020B0604020202020204" pitchFamily="34" charset="0"/>
                        </a:rPr>
                        <a:t> </a:t>
                      </a:r>
                      <a:endPar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r>
              <a:tr h="739015">
                <a:tc>
                  <a:txBody>
                    <a:bodyPr/>
                    <a:lstStyle/>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TS</a:t>
                      </a:r>
                      <a:r>
                        <a:rPr lang="en-US" altLang="zh-CN" sz="1050" b="0" i="0" u="none" strike="noStrike" baseline="0" dirty="0" smtClean="0">
                          <a:solidFill>
                            <a:srgbClr val="000000"/>
                          </a:solidFill>
                          <a:effectLst/>
                          <a:latin typeface="Arial" panose="020B0604020202020204" pitchFamily="34" charset="0"/>
                          <a:ea typeface="等线" panose="02010600030101010101" pitchFamily="2" charset="-122"/>
                        </a:rPr>
                        <a:t> 22.261 </a:t>
                      </a:r>
                    </a:p>
                    <a:p>
                      <a:pPr algn="l" fontAlgn="t">
                        <a:spcAft>
                          <a:spcPts val="300"/>
                        </a:spcAft>
                      </a:pPr>
                      <a:r>
                        <a:rPr lang="it-IT" altLang="zh-CN" sz="1050" b="0" i="0" u="none" strike="noStrike" baseline="0" dirty="0" smtClean="0">
                          <a:solidFill>
                            <a:srgbClr val="000000"/>
                          </a:solidFill>
                          <a:effectLst/>
                          <a:latin typeface="Arial" panose="020B0604020202020204" pitchFamily="34" charset="0"/>
                          <a:ea typeface="等线" panose="02010600030101010101" pitchFamily="2" charset="-122"/>
                        </a:rPr>
                        <a:t>9.9   AI/ML model transfer in 5GS</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smtClean="0">
                          <a:solidFill>
                            <a:srgbClr val="000000"/>
                          </a:solidFill>
                          <a:effectLst/>
                          <a:latin typeface="Arial" panose="020B0604020202020204" pitchFamily="34" charset="0"/>
                          <a:ea typeface="等线" panose="02010600030101010101" pitchFamily="2" charset="-122"/>
                        </a:rPr>
                        <a:t>The 5G system shall be able to support charging mechanisms for multiple UEs exchanging data for the same service using the direct device connection (e.g. for AI-ML applications).</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r h="497469">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r h="497469">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127260123"/>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haredContentType xmlns="Microsoft.SharePoint.Taxonomy.ContentTypeSync" SourceId="34c87397-5fc1-491e-85e7-d6110dbe9cbd" ContentTypeId="0x0101"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83185B6FD968AC4F8244C98DADFCDDF2" ma:contentTypeVersion="13" ma:contentTypeDescription="Create a new document." ma:contentTypeScope="" ma:versionID="82ad2bae7f0c06f2affd04e202398948">
  <xsd:schema xmlns:xsd="http://www.w3.org/2001/XMLSchema" xmlns:xs="http://www.w3.org/2001/XMLSchema" xmlns:p="http://schemas.microsoft.com/office/2006/metadata/properties" xmlns:ns3="71c5aaf6-e6ce-465b-b873-5148d2a4c105" xmlns:ns4="687e87d0-d0a8-4c48-8f94-14f0c67212c5" xmlns:ns5="b4d06219-a142-4c5f-be55-53f74cb980c7" targetNamespace="http://schemas.microsoft.com/office/2006/metadata/properties" ma:root="true" ma:fieldsID="f9959177c7080051a0232d0818074d39" ns3:_="" ns4:_="" ns5:_="">
    <xsd:import namespace="71c5aaf6-e6ce-465b-b873-5148d2a4c105"/>
    <xsd:import namespace="687e87d0-d0a8-4c48-8f94-14f0c67212c5"/>
    <xsd:import namespace="b4d06219-a142-4c5f-be55-53f74cb980c7"/>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FastMetadata" minOccurs="0"/>
                <xsd:element ref="ns5:SharedWithUsers" minOccurs="0"/>
                <xsd:element ref="ns5:SharedWithDetails" minOccurs="0"/>
                <xsd:element ref="ns5:SharingHintHash" minOccurs="0"/>
                <xsd:element ref="ns4:MediaService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687e87d0-d0a8-4c48-8f94-14f0c67212c5" elementFormDefault="qualified">
    <xsd:import namespace="http://schemas.microsoft.com/office/2006/documentManagement/types"/>
    <xsd:import namespace="http://schemas.microsoft.com/office/infopath/2007/PartnerControls"/>
    <xsd:element name="MediaServiceFastMetadata" ma:index="12" nillable="true" ma:displayName="MediaServiceFastMetadata" ma:hidden="true" ma:internalName="MediaServiceFastMetadata" ma:readOnly="true">
      <xsd:simpleType>
        <xsd:restriction base="dms:Note"/>
      </xsd:simpleType>
    </xsd:element>
    <xsd:element name="MediaServiceMetadata" ma:index="16" nillable="true" ma:displayName="MediaServiceMetadata" ma:hidden="true" ma:internalName="MediaService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MediaServiceAutoTags" ma:internalName="MediaServiceAutoTags" ma:readOnly="true">
      <xsd:simpleType>
        <xsd:restriction base="dms:Text"/>
      </xsd:simpleType>
    </xsd:element>
    <xsd:element name="MediaServiceOCR" ma:index="19" nillable="true" ma:displayName="MediaServiceOCR"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d06219-a142-4c5f-be55-53f74cb980c7"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description="" ma:internalName="SharedWithDetails" ma:readOnly="true">
      <xsd:simpleType>
        <xsd:restriction base="dms:Note">
          <xsd:maxLength value="255"/>
        </xsd:restriction>
      </xsd:simpleType>
    </xsd:element>
    <xsd:element name="SharingHintHash" ma:index="15" nillable="true" ma:displayName="Sharing Hint Hash" ma:descriptio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mso-contentType ?>
<spe:Receivers xmlns:spe="http://schemas.microsoft.com/sharepoint/events"/>
</file>

<file path=customXml/itemProps1.xml><?xml version="1.0" encoding="utf-8"?>
<ds:datastoreItem xmlns:ds="http://schemas.openxmlformats.org/officeDocument/2006/customXml" ds:itemID="{DB86EE5A-C607-470A-B2B8-6CB953A47714}">
  <ds:schemaRefs>
    <ds:schemaRef ds:uri="Microsoft.SharePoint.Taxonomy.ContentTypeSync"/>
  </ds:schemaRefs>
</ds:datastoreItem>
</file>

<file path=customXml/itemProps2.xml><?xml version="1.0" encoding="utf-8"?>
<ds:datastoreItem xmlns:ds="http://schemas.openxmlformats.org/officeDocument/2006/customXml" ds:itemID="{362C99FD-0342-4981-9E51-9B4B3D0AAD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687e87d0-d0a8-4c48-8f94-14f0c67212c5"/>
    <ds:schemaRef ds:uri="b4d06219-a142-4c5f-be55-53f74cb980c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13C568A-0C46-4592-BB68-CDB41342D77A}">
  <ds:schemaRefs>
    <ds:schemaRef ds:uri="http://www.w3.org/XML/1998/namespace"/>
    <ds:schemaRef ds:uri="http://purl.org/dc/dcmitype/"/>
    <ds:schemaRef ds:uri="b4d06219-a142-4c5f-be55-53f74cb980c7"/>
    <ds:schemaRef ds:uri="687e87d0-d0a8-4c48-8f94-14f0c67212c5"/>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71c5aaf6-e6ce-465b-b873-5148d2a4c105"/>
    <ds:schemaRef ds:uri="http://schemas.microsoft.com/office/2006/metadata/properties"/>
    <ds:schemaRef ds:uri="http://purl.org/dc/terms/"/>
  </ds:schemaRefs>
</ds:datastoreItem>
</file>

<file path=customXml/itemProps4.xml><?xml version="1.0" encoding="utf-8"?>
<ds:datastoreItem xmlns:ds="http://schemas.openxmlformats.org/officeDocument/2006/customXml" ds:itemID="{D8EFD60F-3529-4261-B094-766615A3369C}">
  <ds:schemaRefs>
    <ds:schemaRef ds:uri="http://schemas.microsoft.com/sharepoint/v3/contenttype/forms"/>
  </ds:schemaRefs>
</ds:datastoreItem>
</file>

<file path=customXml/itemProps5.xml><?xml version="1.0" encoding="utf-8"?>
<ds:datastoreItem xmlns:ds="http://schemas.openxmlformats.org/officeDocument/2006/customXml" ds:itemID="{C533F262-609D-4DE1-971D-E33E47E685D8}">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24735</TotalTime>
  <Words>2060</Words>
  <Application>Microsoft Office PowerPoint</Application>
  <PresentationFormat>宽屏</PresentationFormat>
  <Paragraphs>228</Paragraphs>
  <Slides>17</Slides>
  <Notes>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17</vt:i4>
      </vt:variant>
    </vt:vector>
  </HeadingPairs>
  <TitlesOfParts>
    <vt:vector size="23" baseType="lpstr">
      <vt:lpstr>等线</vt:lpstr>
      <vt:lpstr>宋体</vt:lpstr>
      <vt:lpstr>Arial</vt:lpstr>
      <vt:lpstr>Calibri</vt:lpstr>
      <vt:lpstr>Times New Roman</vt:lpstr>
      <vt:lpstr>Office Theme</vt:lpstr>
      <vt:lpstr>    Mapping with SA1 Charging Requirement   (SA5 163# CH)   </vt:lpstr>
      <vt:lpstr>Background</vt:lpstr>
      <vt:lpstr>SA1 Charging Requirements Mapping</vt:lpstr>
      <vt:lpstr>General charging requirements</vt:lpstr>
      <vt:lpstr>Charging requirements of Energy efficiency as a Service Criteria</vt:lpstr>
      <vt:lpstr>Charging requirements of NG-RAN Sharing</vt:lpstr>
      <vt:lpstr>Charging requirements of Minimization of Service Interruption</vt:lpstr>
      <vt:lpstr>Charging requirements of Personal IoT Networks and Customer Premises Networks</vt:lpstr>
      <vt:lpstr>Charging requirements of AI/ML model transfer in 5GS</vt:lpstr>
      <vt:lpstr>Charging requirements of Providing Access to Local Services</vt:lpstr>
      <vt:lpstr>Charging requirements of Mobile base station relays</vt:lpstr>
      <vt:lpstr>Charging requirements of 5G wireless sensing service</vt:lpstr>
      <vt:lpstr>Charging requirements of Ambient power-enabled IoT</vt:lpstr>
      <vt:lpstr>Charging requirements of Mobile Metaverse Services</vt:lpstr>
      <vt:lpstr>Charging requirements of Traffic steering and switching over two 3GPP access networks</vt:lpstr>
      <vt:lpstr>Discussion</vt:lpstr>
      <vt:lpstr>Thank you!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huawei-1</cp:lastModifiedBy>
  <cp:revision>446</cp:revision>
  <dcterms:created xsi:type="dcterms:W3CDTF">2019-03-13T01:38:36Z</dcterms:created>
  <dcterms:modified xsi:type="dcterms:W3CDTF">2025-09-29T07:23:28Z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0x01010083185B6FD968AC4F8244C98DADFCDDF2</vt:lpwstr>
  </property>
  <property fmtid="{D5CDD505-2E9C-101B-9397-08002B2CF9AE}" pid="3" name="_2015_ms_pID_725343">
    <vt:lpwstr>(3)q4SeczrVLm6exRMuOwuN8pwggfRX7+WGTS5cb6iMtOrSlpEUrro3Rfwg0OF5IGR8nhu939lx
P8OIS+6aD8RivRfV1vFiY2yM/+ncF+/3IvIwgexLVDotx376esHPYEFmxOf5lym785O56vAI
CSk0ss+YMXP1EKGU4fcd/he6/N1AMoYK46qpO9LkFkaGM3Ddeuvc4NYQnTV05P9/YlLh5kir
mYD3pZS/MjfyPV9HpN</vt:lpwstr>
  </property>
  <property fmtid="{D5CDD505-2E9C-101B-9397-08002B2CF9AE}" pid="4" name="_2015_ms_pID_7253431">
    <vt:lpwstr>IfOvmajjoXRYTRyb7zabdyfBw+covhz+icRkeeETAIhf3i8XVrtdWk
Ngk2oAtceeVv+sMM5cuOoXXqrpEY1+zaOr+HefkeTpMWli30c0y45fZ4CqFxxcGBeyH+eXzq
QWTogmvLWM0mvrRbynMuFrKusYvrMcGyNBNdtx2cLukFikv58Q0yf/MrrCgoG1CuJcxlcBvH
s3e8PwFRIJVJHAJiIzJc8h1Gp1u0KEFxi84P</vt:lpwstr>
  </property>
  <property fmtid="{D5CDD505-2E9C-101B-9397-08002B2CF9AE}" pid="5" name="_2015_ms_pID_7253432">
    <vt:lpwstr>dw==</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1759048216</vt:lpwstr>
  </property>
</Properties>
</file>